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2" r:id="rId4"/>
    <p:sldId id="266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4881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4590"/>
            <a:ext cx="10366176" cy="644493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051" name="Picture 3" descr="C:\Data\Editor\Pictures\NEW Devon CCG\General\Graphic Design\logos\NHS Devon CCG\NHS Devon CCG logo - BLU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5"/>
          <a:stretch/>
        </p:blipFill>
        <p:spPr bwMode="auto">
          <a:xfrm>
            <a:off x="9264354" y="452776"/>
            <a:ext cx="2515449" cy="7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34D51B8-3CED-41A3-AC84-DFDCF509B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357" y="6184845"/>
            <a:ext cx="2326015" cy="432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469E35-47DF-484E-B6A8-17D7C7FE28C5}"/>
              </a:ext>
            </a:extLst>
          </p:cNvPr>
          <p:cNvSpPr txBox="1"/>
          <p:nvPr userDrawn="1"/>
        </p:nvSpPr>
        <p:spPr>
          <a:xfrm>
            <a:off x="2900726" y="6309322"/>
            <a:ext cx="900392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950" b="0"/>
              <a:t>Proud to be part of One Devon: NHS and CARE working with communities and local organisations to improve people’s lives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6D7B1BD-4BD0-4B57-A205-1AA4B5E276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109"/>
            <a:ext cx="12192000" cy="23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878B06C-D91F-48FA-A4A4-53AD9D9F31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761" y="6136215"/>
            <a:ext cx="9516457" cy="197415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816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source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DDD2DFD-387C-4627-9BF9-B5A07B8E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59" y="365125"/>
            <a:ext cx="10760041" cy="825499"/>
          </a:xfrm>
        </p:spPr>
        <p:txBody>
          <a:bodyPr/>
          <a:lstStyle>
            <a:lvl1pPr>
              <a:defRPr sz="1996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DE0EDA5-9CA2-4F59-BEA9-7EEAF1A40F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59" y="1365764"/>
            <a:ext cx="11004482" cy="4539736"/>
          </a:xfrm>
        </p:spPr>
        <p:txBody>
          <a:bodyPr/>
          <a:lstStyle>
            <a:lvl1pPr>
              <a:defRPr sz="1452" b="1">
                <a:solidFill>
                  <a:schemeClr val="tx2"/>
                </a:solidFill>
                <a:latin typeface="+mj-lt"/>
              </a:defRPr>
            </a:lvl1pPr>
            <a:lvl2pPr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Footer Placeholder 46">
            <a:extLst>
              <a:ext uri="{FF2B5EF4-FFF2-40B4-BE49-F238E27FC236}">
                <a16:creationId xmlns:a16="http://schemas.microsoft.com/office/drawing/2014/main" id="{BEA5FC78-ED87-46EE-B820-B54D53E1B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167" y="6489979"/>
            <a:ext cx="3086100" cy="332852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Devon Plan - Handover Pack</a:t>
            </a:r>
            <a:endParaRPr lang="en-US"/>
          </a:p>
        </p:txBody>
      </p:sp>
      <p:sp>
        <p:nvSpPr>
          <p:cNvPr id="16" name="Slide Number Placeholder 47">
            <a:extLst>
              <a:ext uri="{FF2B5EF4-FFF2-40B4-BE49-F238E27FC236}">
                <a16:creationId xmlns:a16="http://schemas.microsoft.com/office/drawing/2014/main" id="{52FD46CC-6916-2522-9679-D388D369D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9979"/>
            <a:ext cx="715783" cy="332852"/>
          </a:xfrm>
          <a:prstGeom prst="rect">
            <a:avLst/>
          </a:prstGeom>
        </p:spPr>
        <p:txBody>
          <a:bodyPr/>
          <a:lstStyle/>
          <a:p>
            <a:pPr algn="r"/>
            <a:fld id="{A39F007A-6242-604F-950E-EFB4F4A5BB5C}" type="slidenum">
              <a:rPr lang="en-US" smtClean="0"/>
              <a:pPr algn="r"/>
              <a:t>‹#›</a:t>
            </a:fld>
            <a:r>
              <a:rPr lang="en-US" b="1"/>
              <a:t> </a:t>
            </a:r>
            <a:r>
              <a:rPr lang="en-US" b="1">
                <a:solidFill>
                  <a:schemeClr val="accent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473315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53143" y="365127"/>
            <a:ext cx="10907486" cy="1325563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6B7B785F-B1C9-46FD-9B89-B52DA02BF9F6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</p:spPr>
        <p:txBody>
          <a:bodyPr/>
          <a:lstStyle/>
          <a:p>
            <a:fld id="{0F279094-6921-4F39-A53C-3F0FA975DD64}" type="slidenum">
              <a:rPr lang="en-GB" smtClean="0"/>
              <a:t>‹#›</a:t>
            </a:fld>
            <a:endParaRPr lang="en-GB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3143" y="1838157"/>
            <a:ext cx="10898155" cy="4456112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rgbClr val="009639"/>
                </a:solidFill>
              </a:defRPr>
            </a:lvl3pPr>
            <a:lvl4pPr marL="357188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/>
              <a:defRPr sz="1400" baseline="0"/>
            </a:lvl4pPr>
            <a:lvl5pPr marL="350838" indent="-258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 baseline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1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(Heading)</a:t>
            </a:r>
          </a:p>
          <a:p>
            <a:pPr lvl="2"/>
            <a:r>
              <a:rPr lang="en-US"/>
              <a:t>Third level (sub-heading)</a:t>
            </a:r>
          </a:p>
          <a:p>
            <a:pPr lvl="3"/>
            <a:r>
              <a:rPr lang="en-US"/>
              <a:t>Fourth level (bullet point)</a:t>
            </a:r>
          </a:p>
          <a:p>
            <a:pPr lvl="4"/>
            <a:r>
              <a:rPr lang="en-US"/>
              <a:t>Fifth level (numbered)</a:t>
            </a:r>
          </a:p>
          <a:p>
            <a:pPr lvl="5"/>
            <a:r>
              <a:rPr lang="en-US"/>
              <a:t>Sixth level (caption)</a:t>
            </a:r>
            <a:endParaRPr lang="en-GB"/>
          </a:p>
        </p:txBody>
      </p:sp>
      <p:sp>
        <p:nvSpPr>
          <p:cNvPr id="29" name="TextBox 28"/>
          <p:cNvSpPr txBox="1"/>
          <p:nvPr userDrawn="1"/>
        </p:nvSpPr>
        <p:spPr>
          <a:xfrm>
            <a:off x="4387049" y="6455244"/>
            <a:ext cx="341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solidFill>
                  <a:schemeClr val="bg1"/>
                </a:solidFill>
              </a:rPr>
              <a:t>Corporate strategy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804952" y="6518890"/>
            <a:ext cx="4268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Royal Devon University Healthcare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342299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50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0755"/>
            <a:ext cx="10972800" cy="5184576"/>
          </a:xfrm>
        </p:spPr>
        <p:txBody>
          <a:bodyPr numCol="2" spcCol="360000"/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1467"/>
            </a:lvl1pPr>
            <a:lvl2pPr marL="609585" indent="0">
              <a:buNone/>
              <a:defRPr sz="2133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87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9ECC1-DBC9-4ADF-9D5C-6D23E6DB0AE5}"/>
              </a:ext>
            </a:extLst>
          </p:cNvPr>
          <p:cNvSpPr/>
          <p:nvPr userDrawn="1"/>
        </p:nvSpPr>
        <p:spPr>
          <a:xfrm>
            <a:off x="0" y="2"/>
            <a:ext cx="12192000" cy="5685251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71BF71-F3A9-4640-AE19-71CAC440A37F}"/>
              </a:ext>
            </a:extLst>
          </p:cNvPr>
          <p:cNvGrpSpPr/>
          <p:nvPr userDrawn="1"/>
        </p:nvGrpSpPr>
        <p:grpSpPr>
          <a:xfrm>
            <a:off x="0" y="5201225"/>
            <a:ext cx="12192000" cy="1656777"/>
            <a:chOff x="0" y="9031932"/>
            <a:chExt cx="18288000" cy="24851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55A358-E79E-4312-86E6-99C36DAE9161}"/>
                </a:ext>
              </a:extLst>
            </p:cNvPr>
            <p:cNvSpPr/>
            <p:nvPr userDrawn="1"/>
          </p:nvSpPr>
          <p:spPr>
            <a:xfrm>
              <a:off x="0" y="9607835"/>
              <a:ext cx="18288000" cy="1909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8C3094-8B18-4F39-9F86-2A52EEF05DCA}"/>
                </a:ext>
              </a:extLst>
            </p:cNvPr>
            <p:cNvSpPr/>
            <p:nvPr userDrawn="1"/>
          </p:nvSpPr>
          <p:spPr>
            <a:xfrm>
              <a:off x="0" y="9031932"/>
              <a:ext cx="1799184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4881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504587"/>
            <a:ext cx="10363200" cy="62547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2" descr="C:\Data\Editor\Pictures\NEW Devon CCG\General\Graphic Design\logos\NHS Devon CCG\NHS Devon CCG logo - WHIT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4"/>
          <a:stretch/>
        </p:blipFill>
        <p:spPr bwMode="auto">
          <a:xfrm>
            <a:off x="9264352" y="452776"/>
            <a:ext cx="2515451" cy="7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30A01FF-58A4-4C3A-8AEC-47F836FF35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357" y="6184845"/>
            <a:ext cx="2326015" cy="432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62FF2A-5CAC-4742-B0EA-0A8499F20041}"/>
              </a:ext>
            </a:extLst>
          </p:cNvPr>
          <p:cNvSpPr txBox="1"/>
          <p:nvPr userDrawn="1"/>
        </p:nvSpPr>
        <p:spPr>
          <a:xfrm>
            <a:off x="2900726" y="6309322"/>
            <a:ext cx="900392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950" b="0"/>
              <a:t>Proud to be part of One Devon: NHS and CARE working with communities and local organisations to improve people’s lives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ADEB44D4-BCE7-41A0-82E9-BA786AE713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109"/>
            <a:ext cx="12192000" cy="23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3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58085"/>
          </a:xfrm>
        </p:spPr>
        <p:txBody>
          <a:bodyPr>
            <a:normAutofit/>
          </a:bodyPr>
          <a:lstStyle>
            <a:lvl1pPr>
              <a:defRPr sz="2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14B4C-E788-404F-AEAE-CE1C68411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36713"/>
            <a:ext cx="10972800" cy="28882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F811B0-8A02-4BEA-BF81-67BCC56BA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916"/>
            <a:ext cx="12192000" cy="1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2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Cork Board /Notice Board Texture. Stock Photo, Picture And Royalty Free  Image. Image 20311763.">
            <a:extLst>
              <a:ext uri="{FF2B5EF4-FFF2-40B4-BE49-F238E27FC236}">
                <a16:creationId xmlns:a16="http://schemas.microsoft.com/office/drawing/2014/main" id="{F6860F16-43CD-4936-9B40-FAE4D24A80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437"/>
            <a:ext cx="12210328" cy="81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F4C48-11A7-4912-AEF9-C2BAB93E4C2C}"/>
              </a:ext>
            </a:extLst>
          </p:cNvPr>
          <p:cNvSpPr/>
          <p:nvPr userDrawn="1"/>
        </p:nvSpPr>
        <p:spPr>
          <a:xfrm>
            <a:off x="-18328" y="-523147"/>
            <a:ext cx="12228656" cy="81492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58085"/>
          </a:xfrm>
        </p:spPr>
        <p:txBody>
          <a:bodyPr>
            <a:noAutofit/>
          </a:bodyPr>
          <a:lstStyle>
            <a:lvl1pPr>
              <a:defRPr lang="en-GB" sz="2801" dirty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05C5944-20DC-4DAD-B7F3-E5566A725F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36713"/>
            <a:ext cx="10972800" cy="28882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585ED-6580-4A6F-84C8-AB3E0C9E8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916"/>
            <a:ext cx="12192000" cy="1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1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58085"/>
          </a:xfrm>
        </p:spPr>
        <p:txBody>
          <a:bodyPr>
            <a:normAutofit/>
          </a:bodyPr>
          <a:lstStyle>
            <a:lvl1pPr>
              <a:defRPr sz="2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8"/>
            <a:ext cx="5386917" cy="639763"/>
          </a:xfr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12778"/>
            <a:ext cx="5389033" cy="639763"/>
          </a:xfr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66AB324-9D71-4FC7-AA35-25A0030BF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36713"/>
            <a:ext cx="10972800" cy="28882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B7616-1194-4C68-A1F2-088C18D3A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916"/>
            <a:ext cx="12192000" cy="1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77"/>
            <a:ext cx="5384800" cy="4713388"/>
          </a:xfrm>
        </p:spPr>
        <p:txBody>
          <a:bodyPr/>
          <a:lstStyle>
            <a:lvl1pPr>
              <a:defRPr sz="1600"/>
            </a:lvl1pPr>
            <a:lvl2pPr marL="457223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777"/>
            <a:ext cx="5384800" cy="4713388"/>
          </a:xfrm>
        </p:spPr>
        <p:txBody>
          <a:bodyPr/>
          <a:lstStyle>
            <a:lvl1pPr>
              <a:defRPr sz="16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58085"/>
          </a:xfrm>
        </p:spPr>
        <p:txBody>
          <a:bodyPr>
            <a:normAutofit/>
          </a:bodyPr>
          <a:lstStyle>
            <a:lvl1pPr>
              <a:defRPr sz="2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523FA-1FF0-4714-BF1C-CA235B972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916"/>
            <a:ext cx="12192000" cy="1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58085"/>
          </a:xfrm>
        </p:spPr>
        <p:txBody>
          <a:bodyPr>
            <a:normAutofit/>
          </a:bodyPr>
          <a:lstStyle>
            <a:lvl1pPr>
              <a:defRPr sz="2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7DA4B-9581-4FEA-BD03-65DD0239F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916"/>
            <a:ext cx="12192000" cy="1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6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63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6756" y="404480"/>
            <a:ext cx="10902105" cy="54130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rgbClr val="003087"/>
                </a:solidFill>
              </a:defRPr>
            </a:lvl1pPr>
            <a:lvl2pPr marL="457212" indent="0">
              <a:buNone/>
              <a:defRPr sz="2000"/>
            </a:lvl2pPr>
            <a:lvl3pPr marL="914423" indent="0">
              <a:buNone/>
              <a:defRPr sz="20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6751" y="1295403"/>
            <a:ext cx="10973152" cy="4702629"/>
          </a:xfrm>
          <a:prstGeom prst="rect">
            <a:avLst/>
          </a:prstGeom>
        </p:spPr>
        <p:txBody>
          <a:bodyPr vert="horz" lIns="0" tIns="0" rIns="0" bIns="0"/>
          <a:lstStyle>
            <a:lvl1pPr marL="285757" indent="-28575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b="0" i="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2pPr>
            <a:lvl3pPr marL="0" indent="0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/>
              <a:buNone/>
              <a:defRPr sz="1800"/>
            </a:lvl3pPr>
            <a:lvl4pPr marL="0" indent="0">
              <a:lnSpc>
                <a:spcPts val="19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/>
              <a:buNone/>
              <a:defRPr sz="1800" baseline="0"/>
            </a:lvl4pPr>
            <a:lvl5pPr marL="177805" indent="-177805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50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9"/>
            <a:ext cx="10972800" cy="4713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86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46" rtl="0" eaLnBrk="1" latinLnBrk="0" hangingPunct="1">
        <a:spcBef>
          <a:spcPct val="0"/>
        </a:spcBef>
        <a:buNone/>
        <a:defRPr sz="2501" b="1" kern="1200">
          <a:solidFill>
            <a:srgbClr val="005EB8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17" indent="-342917" algn="l" defTabSz="914446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4" algn="l" defTabSz="914446" rtl="0" eaLnBrk="1" latinLnBrk="0" hangingPunct="1">
        <a:spcBef>
          <a:spcPct val="20000"/>
        </a:spcBef>
        <a:buClr>
          <a:srgbClr val="0096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cracy.torridge.gov.uk/documents/s20392/7a%20-%20Appendix%201%20Northern%20Devon%20Futures%20Proposals%20FINAL.pdf" TargetMode="External"/><Relationship Id="rId2" Type="http://schemas.openxmlformats.org/officeDocument/2006/relationships/hyperlink" Target="https://democracy.devon.gov.uk/mgCommitteeDetails.aspx?ID=16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222D7-57D3-D4DD-52D5-AF874F99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Considerations for the One Northern Devon LCP governance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F567F6-ED29-74DB-2CC3-B66F7F2EA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2306"/>
            <a:ext cx="10972800" cy="4713387"/>
          </a:xfrm>
        </p:spPr>
        <p:txBody>
          <a:bodyPr/>
          <a:lstStyle/>
          <a:p>
            <a:r>
              <a:rPr lang="en-GB" sz="1400"/>
              <a:t>Membership must reflect function – strategy vs ‘doing’ and delivery </a:t>
            </a:r>
          </a:p>
          <a:p>
            <a:r>
              <a:rPr lang="en-GB" sz="1400"/>
              <a:t>Levels – steering/workstreams – overview/programme – strategic/board </a:t>
            </a:r>
          </a:p>
          <a:p>
            <a:r>
              <a:rPr lang="en-GB" sz="1400"/>
              <a:t>Consider the Devon Health and Wellbeing Board model * and how we as an LCP link in </a:t>
            </a:r>
          </a:p>
          <a:p>
            <a:r>
              <a:rPr lang="en-GB" sz="1400"/>
              <a:t>Consider the North Devon Futures model ** and how we as an LCP link in </a:t>
            </a:r>
          </a:p>
          <a:p>
            <a:r>
              <a:rPr lang="en-GB" sz="1400"/>
              <a:t>How will we devolve funds? </a:t>
            </a:r>
          </a:p>
          <a:p>
            <a:pPr marL="0" indent="0">
              <a:buNone/>
            </a:pPr>
            <a:r>
              <a:rPr lang="en-GB" sz="1400" b="1"/>
              <a:t>Strategic/Board level membership: </a:t>
            </a:r>
          </a:p>
          <a:p>
            <a:pPr marL="0" indent="0">
              <a:buNone/>
            </a:pPr>
            <a:endParaRPr lang="en-GB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59B9D3-C00F-2243-386D-8D67E71F1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331" y="6018042"/>
            <a:ext cx="10972800" cy="288827"/>
          </a:xfrm>
        </p:spPr>
        <p:txBody>
          <a:bodyPr/>
          <a:lstStyle/>
          <a:p>
            <a:r>
              <a:rPr lang="en-GB" sz="1100" b="0"/>
              <a:t>* More details here: </a:t>
            </a:r>
            <a:r>
              <a:rPr lang="en-GB" sz="1100" b="0">
                <a:hlinkClick r:id="rId2"/>
              </a:rPr>
              <a:t>Committee details - Health and Wellbeing Board - Democracy in Devon</a:t>
            </a:r>
            <a:endParaRPr lang="en-GB" sz="1100" b="0"/>
          </a:p>
          <a:p>
            <a:r>
              <a:rPr lang="en-GB" sz="1100" b="0"/>
              <a:t>**More details here: </a:t>
            </a:r>
            <a:r>
              <a:rPr lang="en-GB" sz="1100" b="0">
                <a:hlinkClick r:id="rId3"/>
              </a:rPr>
              <a:t>7a - Appendix 1 Northern Devon Futures Proposals FINAL.pdf (torridge.gov.uk)</a:t>
            </a:r>
            <a:r>
              <a:rPr lang="en-GB" sz="1100" b="0"/>
              <a:t> (older version whilst new draft being signed off within NDF)</a:t>
            </a:r>
          </a:p>
        </p:txBody>
      </p:sp>
      <p:pic>
        <p:nvPicPr>
          <p:cNvPr id="7" name="Picture 2" descr="One Northern Devon Logo">
            <a:extLst>
              <a:ext uri="{FF2B5EF4-FFF2-40B4-BE49-F238E27FC236}">
                <a16:creationId xmlns:a16="http://schemas.microsoft.com/office/drawing/2014/main" id="{5FE33ECE-A897-C160-FDFB-5E2E797F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677AEE-DE70-436C-55F9-BE21AAA4FDE0}"/>
              </a:ext>
            </a:extLst>
          </p:cNvPr>
          <p:cNvGraphicFramePr>
            <a:graphicFrameLocks noGrp="1"/>
          </p:cNvGraphicFramePr>
          <p:nvPr/>
        </p:nvGraphicFramePr>
        <p:xfrm>
          <a:off x="3757806" y="2349406"/>
          <a:ext cx="4923406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406">
                  <a:extLst>
                    <a:ext uri="{9D8B030D-6E8A-4147-A177-3AD203B41FA5}">
                      <a16:colId xmlns:a16="http://schemas.microsoft.com/office/drawing/2014/main" val="2598904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Organisation/Sector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8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NHS Devon ICB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Devon Partnership Trust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Devon County Council &amp; Public Health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Business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Police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Local Council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North Devon Homes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Active Devon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Voluntary and Community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RDUH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Primary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Administration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?Elected members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Education</a:t>
                      </a:r>
                    </a:p>
                  </a:txBody>
                  <a:tcPr>
                    <a:solidFill>
                      <a:srgbClr val="CBD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2703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559ACE0-F6AD-A550-316D-7B34505C8445}"/>
              </a:ext>
            </a:extLst>
          </p:cNvPr>
          <p:cNvSpPr/>
          <p:nvPr/>
        </p:nvSpPr>
        <p:spPr>
          <a:xfrm>
            <a:off x="8213458" y="1298633"/>
            <a:ext cx="3097602" cy="3124973"/>
          </a:xfrm>
          <a:prstGeom prst="wedgeRoundRectCallout">
            <a:avLst>
              <a:gd name="adj1" fmla="val -98014"/>
              <a:gd name="adj2" fmla="val 80114"/>
              <a:gd name="adj3" fmla="val 16667"/>
            </a:avLst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representative per organisation, or clear justification for more than one representative, understanding we can bring people in for specific items where necessary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29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D944-F795-76D9-D418-B18418DB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Northern Devon Local Care Partnership Governance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10C1D7-A13F-76C0-9F09-F1654EB2A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858" y="932725"/>
            <a:ext cx="10604284" cy="5793560"/>
          </a:xfrm>
        </p:spPr>
      </p:pic>
      <p:pic>
        <p:nvPicPr>
          <p:cNvPr id="3" name="Picture 2" descr="One Northern Devon Logo">
            <a:extLst>
              <a:ext uri="{FF2B5EF4-FFF2-40B4-BE49-F238E27FC236}">
                <a16:creationId xmlns:a16="http://schemas.microsoft.com/office/drawing/2014/main" id="{66029290-DE8E-53F4-8CEB-ED5975EC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8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31E4831-CD5A-C99B-81C3-F85D0889D5E1}"/>
              </a:ext>
            </a:extLst>
          </p:cNvPr>
          <p:cNvSpPr/>
          <p:nvPr/>
        </p:nvSpPr>
        <p:spPr>
          <a:xfrm>
            <a:off x="67857" y="4735167"/>
            <a:ext cx="2004979" cy="1090160"/>
          </a:xfrm>
          <a:prstGeom prst="wedgeRoundRectCallout">
            <a:avLst>
              <a:gd name="adj1" fmla="val 119695"/>
              <a:gd name="adj2" fmla="val 4915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Partnership meetings/ organisations that interface with the One Northern Devon LCP or specific workstreams.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2655E-67AC-1EEB-B21A-CF60A4FFABA2}"/>
              </a:ext>
            </a:extLst>
          </p:cNvPr>
          <p:cNvSpPr/>
          <p:nvPr/>
        </p:nvSpPr>
        <p:spPr>
          <a:xfrm>
            <a:off x="1222052" y="1881524"/>
            <a:ext cx="7427104" cy="2868345"/>
          </a:xfrm>
          <a:prstGeom prst="ellipse">
            <a:avLst/>
          </a:prstGeom>
          <a:noFill/>
          <a:ln w="212725">
            <a:solidFill>
              <a:schemeClr val="accent4">
                <a:lumMod val="40000"/>
                <a:lumOff val="60000"/>
                <a:alpha val="8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ACE5BF-6596-F37C-67D7-8E91A65B02BD}"/>
              </a:ext>
            </a:extLst>
          </p:cNvPr>
          <p:cNvSpPr/>
          <p:nvPr/>
        </p:nvSpPr>
        <p:spPr>
          <a:xfrm>
            <a:off x="1329546" y="980967"/>
            <a:ext cx="7217972" cy="4882942"/>
          </a:xfrm>
          <a:prstGeom prst="ellipse">
            <a:avLst/>
          </a:prstGeom>
          <a:noFill/>
          <a:ln w="120650">
            <a:solidFill>
              <a:schemeClr val="accent4">
                <a:lumMod val="40000"/>
                <a:lumOff val="60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44F3B-B0FC-B1A3-1915-DE0E9EED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58085"/>
          </a:xfrm>
        </p:spPr>
        <p:txBody>
          <a:bodyPr/>
          <a:lstStyle/>
          <a:p>
            <a:r>
              <a:rPr lang="en-GB"/>
              <a:t>Describing the levels of function within our governance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108AC-7A79-C08D-0A06-41D0D7793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536389"/>
            <a:ext cx="10972800" cy="288827"/>
          </a:xfrm>
        </p:spPr>
        <p:txBody>
          <a:bodyPr/>
          <a:lstStyle/>
          <a:p>
            <a:r>
              <a:rPr lang="en-GB" i="1"/>
              <a:t>For visual purposes only, not an organigram proposal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1B3DF5-5C8E-F1F4-DC30-4E2F0559BFEC}"/>
              </a:ext>
            </a:extLst>
          </p:cNvPr>
          <p:cNvSpPr/>
          <p:nvPr/>
        </p:nvSpPr>
        <p:spPr>
          <a:xfrm>
            <a:off x="4460403" y="3025823"/>
            <a:ext cx="1357619" cy="972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  Board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A224E8-5861-F994-95A0-B6C35E761ED5}"/>
              </a:ext>
            </a:extLst>
          </p:cNvPr>
          <p:cNvSpPr/>
          <p:nvPr/>
        </p:nvSpPr>
        <p:spPr>
          <a:xfrm>
            <a:off x="4472711" y="1414502"/>
            <a:ext cx="1275127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 Group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43552A-DF3B-4129-C449-1603C0D00A3E}"/>
              </a:ext>
            </a:extLst>
          </p:cNvPr>
          <p:cNvSpPr/>
          <p:nvPr/>
        </p:nvSpPr>
        <p:spPr>
          <a:xfrm>
            <a:off x="7733670" y="3483152"/>
            <a:ext cx="1357619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Person-centred Support (FLOW)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F35BD2-5A40-4DB4-E5FC-A12B44B64940}"/>
              </a:ext>
            </a:extLst>
          </p:cNvPr>
          <p:cNvSpPr/>
          <p:nvPr/>
        </p:nvSpPr>
        <p:spPr>
          <a:xfrm>
            <a:off x="6198517" y="4001298"/>
            <a:ext cx="1357619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Healthy Ageing Board (HAND)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AD0CD8-D951-F3A8-3A91-57DA037DBBC0}"/>
              </a:ext>
            </a:extLst>
          </p:cNvPr>
          <p:cNvSpPr/>
          <p:nvPr/>
        </p:nvSpPr>
        <p:spPr>
          <a:xfrm>
            <a:off x="1989416" y="3882116"/>
            <a:ext cx="1357619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Inequalities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13B501-418D-C798-D2D3-D2F2FF172E62}"/>
              </a:ext>
            </a:extLst>
          </p:cNvPr>
          <p:cNvSpPr/>
          <p:nvPr/>
        </p:nvSpPr>
        <p:spPr>
          <a:xfrm>
            <a:off x="716905" y="2769380"/>
            <a:ext cx="1357619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Prevention</a:t>
            </a:r>
          </a:p>
        </p:txBody>
      </p:sp>
      <p:pic>
        <p:nvPicPr>
          <p:cNvPr id="16" name="Picture 2" descr="One Northern Devon Logo">
            <a:extLst>
              <a:ext uri="{FF2B5EF4-FFF2-40B4-BE49-F238E27FC236}">
                <a16:creationId xmlns:a16="http://schemas.microsoft.com/office/drawing/2014/main" id="{241B371F-953B-6989-285E-519D5AFD6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60" y="6261004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F387D47-96AD-B700-B26B-7E41C07A18DE}"/>
              </a:ext>
            </a:extLst>
          </p:cNvPr>
          <p:cNvSpPr/>
          <p:nvPr/>
        </p:nvSpPr>
        <p:spPr>
          <a:xfrm>
            <a:off x="6674769" y="1802127"/>
            <a:ext cx="1357619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 Development and Learning Group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F81E1011-9354-AD3E-0A42-FADC2247EBD2}"/>
              </a:ext>
            </a:extLst>
          </p:cNvPr>
          <p:cNvSpPr/>
          <p:nvPr/>
        </p:nvSpPr>
        <p:spPr>
          <a:xfrm>
            <a:off x="8826369" y="662537"/>
            <a:ext cx="2004979" cy="1090160"/>
          </a:xfrm>
          <a:prstGeom prst="wedgeRoundRectCallout">
            <a:avLst>
              <a:gd name="adj1" fmla="val -97304"/>
              <a:gd name="adj2" fmla="val 9421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example of one of the workstream groups that deliver the work programme of the Board e.g. implementation of the Joint Forward Plan workstream in Northern Devon . 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365152F-7049-6BF8-596D-5D9C7F0B8018}"/>
              </a:ext>
            </a:extLst>
          </p:cNvPr>
          <p:cNvSpPr/>
          <p:nvPr/>
        </p:nvSpPr>
        <p:spPr>
          <a:xfrm>
            <a:off x="179412" y="1184603"/>
            <a:ext cx="2317813" cy="1525926"/>
          </a:xfrm>
          <a:prstGeom prst="wedgeRoundRectCallout">
            <a:avLst>
              <a:gd name="adj1" fmla="val 181855"/>
              <a:gd name="adj2" fmla="val 9683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Newly formed Board at executive level. Sets strategic direction for LCP in alignment with national and local priorities. Oversight of the work programme. Makes decisions.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58DA2BD-73E6-58D1-53D2-14CEBB97B30A}"/>
              </a:ext>
            </a:extLst>
          </p:cNvPr>
          <p:cNvSpPr/>
          <p:nvPr/>
        </p:nvSpPr>
        <p:spPr>
          <a:xfrm>
            <a:off x="9521400" y="3623584"/>
            <a:ext cx="2603004" cy="1225197"/>
          </a:xfrm>
          <a:prstGeom prst="wedgeRoundRectCallout">
            <a:avLst>
              <a:gd name="adj1" fmla="val -222523"/>
              <a:gd name="adj2" fmla="val -20415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coordination function of the Board, holds the workplan for OND and the workstreams to account, communication channel between the Board and the workstreams. Attended by the Workstream Chairs. 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AC01F1-013E-DB8E-033C-BE36BD081A9A}"/>
              </a:ext>
            </a:extLst>
          </p:cNvPr>
          <p:cNvSpPr/>
          <p:nvPr/>
        </p:nvSpPr>
        <p:spPr>
          <a:xfrm>
            <a:off x="5852310" y="5277106"/>
            <a:ext cx="1357619" cy="914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Northern System Operations Group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9FA34C-83A2-9053-7EB6-931941ADEB97}"/>
              </a:ext>
            </a:extLst>
          </p:cNvPr>
          <p:cNvSpPr/>
          <p:nvPr/>
        </p:nvSpPr>
        <p:spPr>
          <a:xfrm>
            <a:off x="7401366" y="4577140"/>
            <a:ext cx="1357619" cy="914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Northern Devon Futures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794C9D-8BAD-29DD-88AB-988C358D4B28}"/>
              </a:ext>
            </a:extLst>
          </p:cNvPr>
          <p:cNvSpPr/>
          <p:nvPr/>
        </p:nvSpPr>
        <p:spPr>
          <a:xfrm>
            <a:off x="2368440" y="5023763"/>
            <a:ext cx="1357619" cy="914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 and East Unscheduled Care Board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F59F21-F037-7D34-BC8B-FBF4794CBDD3}"/>
              </a:ext>
            </a:extLst>
          </p:cNvPr>
          <p:cNvSpPr/>
          <p:nvPr/>
        </p:nvSpPr>
        <p:spPr>
          <a:xfrm>
            <a:off x="4077243" y="4281460"/>
            <a:ext cx="1357619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Mental Health Partnership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00FF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9BF90E-4C9A-73DF-0C40-27F638BFDB7C}"/>
              </a:ext>
            </a:extLst>
          </p:cNvPr>
          <p:cNvSpPr/>
          <p:nvPr/>
        </p:nvSpPr>
        <p:spPr>
          <a:xfrm>
            <a:off x="4068734" y="5402498"/>
            <a:ext cx="1357619" cy="914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Northern Devon Primary Care Collaborative Board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00FF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501316-9037-57D0-9E31-F94CDEA26FCF}"/>
              </a:ext>
            </a:extLst>
          </p:cNvPr>
          <p:cNvSpPr/>
          <p:nvPr/>
        </p:nvSpPr>
        <p:spPr>
          <a:xfrm>
            <a:off x="10025759" y="1891663"/>
            <a:ext cx="1815278" cy="16088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Planning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Supports the Board to function and the development of the Board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A348CF-354D-E2DC-26A6-691ED536CE79}"/>
              </a:ext>
            </a:extLst>
          </p:cNvPr>
          <p:cNvSpPr/>
          <p:nvPr/>
        </p:nvSpPr>
        <p:spPr>
          <a:xfrm>
            <a:off x="2864768" y="1520290"/>
            <a:ext cx="1357619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Communities Group</a:t>
            </a:r>
          </a:p>
        </p:txBody>
      </p:sp>
    </p:spTree>
    <p:extLst>
      <p:ext uri="{BB962C8B-B14F-4D97-AF65-F5344CB8AC3E}">
        <p14:creationId xmlns:p14="http://schemas.microsoft.com/office/powerpoint/2010/main" val="159343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BDDA2-9ADE-B780-3A2E-E8F3BE1A9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endParaRPr lang="en-GB" dirty="0">
              <a:cs typeface="Arial"/>
            </a:endParaRPr>
          </a:p>
          <a:p>
            <a:pPr marL="342900" indent="-342900"/>
            <a:endParaRPr lang="en-GB" dirty="0">
              <a:cs typeface="Arial"/>
            </a:endParaRPr>
          </a:p>
          <a:p>
            <a:pPr marL="342900" indent="-342900"/>
            <a:r>
              <a:rPr lang="en-GB" sz="1800" dirty="0">
                <a:cs typeface="Arial"/>
              </a:rPr>
              <a:t>Representation at executive/senior level.</a:t>
            </a:r>
            <a:endParaRPr lang="en-GB" sz="1800" dirty="0"/>
          </a:p>
          <a:p>
            <a:pPr marL="342900" indent="-342900"/>
            <a:r>
              <a:rPr lang="en-GB" sz="1800" dirty="0">
                <a:cs typeface="Arial"/>
              </a:rPr>
              <a:t>Sets strategic direction for the Local Care Partnership in alignment with national and local priorities against the agreed vision and objectives of OND.</a:t>
            </a:r>
          </a:p>
          <a:p>
            <a:pPr marL="342900" indent="-342900"/>
            <a:r>
              <a:rPr lang="en-GB" sz="1800" dirty="0">
                <a:cs typeface="Arial"/>
              </a:rPr>
              <a:t>Oversight and accountability for the delivery of the work programme.</a:t>
            </a:r>
          </a:p>
          <a:p>
            <a:pPr marL="342900" indent="-342900"/>
            <a:r>
              <a:rPr lang="en-GB" sz="1800" dirty="0">
                <a:cs typeface="Arial"/>
              </a:rPr>
              <a:t>Each of the constituent parts of OND through the individuals representing their organisation, have delegated decision-making authority on behalf of their organisation via their internal scheme of delegation.</a:t>
            </a:r>
            <a:endParaRPr lang="en-GB" sz="1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indent="-342900"/>
            <a:r>
              <a:rPr lang="en-GB" sz="1800" dirty="0">
                <a:cs typeface="Arial"/>
              </a:rPr>
              <a:t>Prior to delegated funding from the ICB to LCP's, the Board will make proposals to the ICB or any other relevant organisation for the appropriate apportionment of funding at a local level e.g. HI &amp; P allocation. </a:t>
            </a:r>
          </a:p>
          <a:p>
            <a:pPr marL="342900" indent="-342900"/>
            <a:r>
              <a:rPr lang="en-GB" sz="1800" dirty="0">
                <a:cs typeface="Arial"/>
              </a:rPr>
              <a:t>Can make financial decisions but must be in accordance with the financial standing regulations of the funding organisation. </a:t>
            </a:r>
          </a:p>
          <a:p>
            <a:pPr marL="342900" indent="-342900"/>
            <a:r>
              <a:rPr lang="en-GB" sz="1800" dirty="0">
                <a:cs typeface="Arial"/>
              </a:rPr>
              <a:t>Cannot hold funds as not a legal entity.</a:t>
            </a:r>
          </a:p>
          <a:p>
            <a:pPr marL="0" indent="0">
              <a:buNone/>
            </a:pPr>
            <a:endParaRPr lang="en-GB" dirty="0">
              <a:cs typeface="Arial"/>
            </a:endParaRPr>
          </a:p>
          <a:p>
            <a:pPr marL="342900" indent="-342900"/>
            <a:endParaRPr lang="en-GB" dirty="0">
              <a:cs typeface="Arial"/>
            </a:endParaRPr>
          </a:p>
          <a:p>
            <a:pPr marL="342900" indent="-342900"/>
            <a:endParaRPr lang="en-GB" dirty="0">
              <a:cs typeface="Arial"/>
            </a:endParaRPr>
          </a:p>
          <a:p>
            <a:pPr marL="342900" indent="-342900"/>
            <a:endParaRPr lang="en-GB" dirty="0"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A03817-6DC2-ECC5-5A1D-DB2A06F9D812}"/>
              </a:ext>
            </a:extLst>
          </p:cNvPr>
          <p:cNvSpPr/>
          <p:nvPr/>
        </p:nvSpPr>
        <p:spPr>
          <a:xfrm>
            <a:off x="796540" y="375896"/>
            <a:ext cx="1889509" cy="1281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  Board</a:t>
            </a:r>
          </a:p>
        </p:txBody>
      </p:sp>
      <p:pic>
        <p:nvPicPr>
          <p:cNvPr id="2" name="Picture 2" descr="One Northern Devon Logo">
            <a:extLst>
              <a:ext uri="{FF2B5EF4-FFF2-40B4-BE49-F238E27FC236}">
                <a16:creationId xmlns:a16="http://schemas.microsoft.com/office/drawing/2014/main" id="{51CB896E-2B37-8694-DE92-F78F2F29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4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DCCE-3C1C-FB76-657D-6C9B7E3DF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6945"/>
            <a:ext cx="10972800" cy="47133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Coordination function of the Board.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Holds the overarching OND workplan.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Holds the workstream leads to account to deliver the work plan.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Highlights risks, issues, challenges and opportunities.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The work of the group is a standing items on the Board agenda.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Communication channel between the Board and the workstreams. 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Supports the multiple workstreams to reduce duplication and maximise the opportunity to share ideas and good practice. 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This group does not have delegated decision-making authority but can make recommendations to the OND Board. 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Meets monthly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Membership: Chair TBC, Workstream Lead Chairs (Andrea Beacham, Kay Brennan, David Richardson, Oliver Hassell, Tara Rundle), supported by Beth Harris.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GB" sz="1800" dirty="0">
                <a:cs typeface="Arial"/>
              </a:rPr>
              <a:t>Opportunity for members of the current programme group to join a workstream or participate in the Programme Group. </a:t>
            </a:r>
          </a:p>
          <a:p>
            <a:pPr marL="0" indent="0">
              <a:buNone/>
            </a:pPr>
            <a:endParaRPr lang="en-GB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GB" dirty="0"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5605BD-1BC1-466B-2CA7-DF99D8C07A8D}"/>
              </a:ext>
            </a:extLst>
          </p:cNvPr>
          <p:cNvSpPr/>
          <p:nvPr/>
        </p:nvSpPr>
        <p:spPr>
          <a:xfrm>
            <a:off x="771193" y="155975"/>
            <a:ext cx="1993329" cy="12568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 Group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2" descr="One Northern Devon Logo">
            <a:extLst>
              <a:ext uri="{FF2B5EF4-FFF2-40B4-BE49-F238E27FC236}">
                <a16:creationId xmlns:a16="http://schemas.microsoft.com/office/drawing/2014/main" id="{E7DB7748-8784-E31A-57AC-0F2948B5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3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DCCE-3C1C-FB76-657D-6C9B7E3DF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70" y="980027"/>
            <a:ext cx="10972800" cy="47133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dirty="0">
              <a:cs typeface="Arial"/>
            </a:endParaRPr>
          </a:p>
          <a:p>
            <a:pPr marL="0" indent="0">
              <a:buNone/>
            </a:pPr>
            <a:endParaRPr lang="en-GB" dirty="0">
              <a:cs typeface="Arial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Organises and administers the Board.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Enables the Board to function e.g. room bookings, invitations etc.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Sets Board agenda.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Develops the Board forward plan.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Horizon-scans for any issues/ opportunities and future-proofing.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Inducts new members / partnership building.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Communication strategies. 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Plans and organises Board development. 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Enables Board communication between formal meetings.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Opportunity for non health/social care partners to bring topics for pre-discussion. 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Meets twice monthly.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GB" sz="2000" dirty="0">
                <a:cs typeface="Arial"/>
              </a:rPr>
              <a:t>Membership: Chaired by Lou Higgins (OND Chair), Andrea Beacham, Becky Harty, Beth Harris and Gemma </a:t>
            </a:r>
            <a:r>
              <a:rPr lang="en-GB" sz="2000" dirty="0" err="1">
                <a:cs typeface="Arial"/>
              </a:rPr>
              <a:t>Nield</a:t>
            </a:r>
            <a:endParaRPr lang="en-GB" sz="2000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GB" dirty="0">
              <a:cs typeface="Arial"/>
            </a:endParaRPr>
          </a:p>
          <a:p>
            <a:pPr marL="0" indent="0">
              <a:buNone/>
            </a:pPr>
            <a:endParaRPr lang="en-GB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GB" dirty="0"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EA10F0-5855-1F53-A30D-B3B8EBE66C8D}"/>
              </a:ext>
            </a:extLst>
          </p:cNvPr>
          <p:cNvSpPr/>
          <p:nvPr/>
        </p:nvSpPr>
        <p:spPr>
          <a:xfrm>
            <a:off x="510330" y="49520"/>
            <a:ext cx="2035179" cy="13646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Planning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2" descr="One Northern Devon Logo">
            <a:extLst>
              <a:ext uri="{FF2B5EF4-FFF2-40B4-BE49-F238E27FC236}">
                <a16:creationId xmlns:a16="http://schemas.microsoft.com/office/drawing/2014/main" id="{FF36A5B7-BB48-84CF-5BD6-535F0E1D7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9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4259-6A80-9C94-646B-46A6DE2D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>
                <a:cs typeface="Arial"/>
              </a:rPr>
              <a:t>Proposed ONDLCP Governance </a:t>
            </a:r>
            <a:endParaRPr lang="en-GB" dirty="0"/>
          </a:p>
        </p:txBody>
      </p:sp>
      <p:pic>
        <p:nvPicPr>
          <p:cNvPr id="7" name="Picture 6" descr="A chart of a health care group&#10;&#10;Description automatically generated">
            <a:extLst>
              <a:ext uri="{FF2B5EF4-FFF2-40B4-BE49-F238E27FC236}">
                <a16:creationId xmlns:a16="http://schemas.microsoft.com/office/drawing/2014/main" id="{6D33FD85-2432-A63E-E870-9B2BD3D7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1"/>
          <a:stretch/>
        </p:blipFill>
        <p:spPr>
          <a:xfrm>
            <a:off x="1122406" y="824727"/>
            <a:ext cx="9946999" cy="5694404"/>
          </a:xfrm>
          <a:prstGeom prst="rect">
            <a:avLst/>
          </a:prstGeom>
        </p:spPr>
      </p:pic>
      <p:pic>
        <p:nvPicPr>
          <p:cNvPr id="3" name="Picture 2" descr="One Northern Devon Logo">
            <a:extLst>
              <a:ext uri="{FF2B5EF4-FFF2-40B4-BE49-F238E27FC236}">
                <a16:creationId xmlns:a16="http://schemas.microsoft.com/office/drawing/2014/main" id="{9E0C9181-4EC1-868F-856E-0C07FD0F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2" y="6539218"/>
            <a:ext cx="2810312" cy="3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27611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NHS Devon CCG">
      <a:dk1>
        <a:sysClr val="windowText" lastClr="000000"/>
      </a:dk1>
      <a:lt1>
        <a:sysClr val="window" lastClr="FFFFFF"/>
      </a:lt1>
      <a:dk2>
        <a:srgbClr val="003087"/>
      </a:dk2>
      <a:lt2>
        <a:srgbClr val="425563"/>
      </a:lt2>
      <a:accent1>
        <a:srgbClr val="005EB8"/>
      </a:accent1>
      <a:accent2>
        <a:srgbClr val="003087"/>
      </a:accent2>
      <a:accent3>
        <a:srgbClr val="009639"/>
      </a:accent3>
      <a:accent4>
        <a:srgbClr val="41B6E6"/>
      </a:accent4>
      <a:accent5>
        <a:srgbClr val="AE2573"/>
      </a:accent5>
      <a:accent6>
        <a:srgbClr val="ED8B00"/>
      </a:accent6>
      <a:hlink>
        <a:srgbClr val="003087"/>
      </a:hlink>
      <a:folHlink>
        <a:srgbClr val="AE25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B69B2C995E4E48AF4B1F3C2745C6BB" ma:contentTypeVersion="13" ma:contentTypeDescription="Create a new document." ma:contentTypeScope="" ma:versionID="ac97e33a1f02b0225aac93362a701266">
  <xsd:schema xmlns:xsd="http://www.w3.org/2001/XMLSchema" xmlns:xs="http://www.w3.org/2001/XMLSchema" xmlns:p="http://schemas.microsoft.com/office/2006/metadata/properties" xmlns:ns2="9e982c5d-28bd-4eb7-a371-d6a3993ee6a0" xmlns:ns3="06a91eeb-5a2e-45fd-af29-7563afadc4eb" targetNamespace="http://schemas.microsoft.com/office/2006/metadata/properties" ma:root="true" ma:fieldsID="cb9f953cd2e630d5a92dbb21bc3dd8e1" ns2:_="" ns3:_="">
    <xsd:import namespace="9e982c5d-28bd-4eb7-a371-d6a3993ee6a0"/>
    <xsd:import namespace="06a91eeb-5a2e-45fd-af29-7563afadc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82c5d-28bd-4eb7-a371-d6a3993ee6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acd8cd6-d2c0-4e5e-91f0-3ea74a6f31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91eeb-5a2e-45fd-af29-7563afadc4e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44252c1-3d69-4720-bbde-3fd0f4f8ea60}" ma:internalName="TaxCatchAll" ma:showField="CatchAllData" ma:web="06a91eeb-5a2e-45fd-af29-7563afadc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982c5d-28bd-4eb7-a371-d6a3993ee6a0">
      <Terms xmlns="http://schemas.microsoft.com/office/infopath/2007/PartnerControls"/>
    </lcf76f155ced4ddcb4097134ff3c332f>
    <TaxCatchAll xmlns="06a91eeb-5a2e-45fd-af29-7563afadc4eb" xsi:nil="true"/>
  </documentManagement>
</p:properties>
</file>

<file path=customXml/itemProps1.xml><?xml version="1.0" encoding="utf-8"?>
<ds:datastoreItem xmlns:ds="http://schemas.openxmlformats.org/officeDocument/2006/customXml" ds:itemID="{508D4E53-783A-4764-9F7B-BF1A6F60EF46}"/>
</file>

<file path=customXml/itemProps2.xml><?xml version="1.0" encoding="utf-8"?>
<ds:datastoreItem xmlns:ds="http://schemas.openxmlformats.org/officeDocument/2006/customXml" ds:itemID="{B00FC9A4-34E1-48AF-AF42-7803DEAC72C7}"/>
</file>

<file path=customXml/itemProps3.xml><?xml version="1.0" encoding="utf-8"?>
<ds:datastoreItem xmlns:ds="http://schemas.openxmlformats.org/officeDocument/2006/customXml" ds:itemID="{F4D67175-2BE9-42A6-8F04-4850159A472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Widescreen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1_Blank</vt:lpstr>
      <vt:lpstr>Considerations for the One Northern Devon LCP governance </vt:lpstr>
      <vt:lpstr>Current Northern Devon Local Care Partnership Governance</vt:lpstr>
      <vt:lpstr>Describing the levels of function within our governance</vt:lpstr>
      <vt:lpstr>PowerPoint Presentation</vt:lpstr>
      <vt:lpstr>PowerPoint Presentation</vt:lpstr>
      <vt:lpstr>PowerPoint Presentation</vt:lpstr>
      <vt:lpstr>Proposed ONDLCP Governance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for the One Northern Devon LCP governance </dc:title>
  <dc:creator>Beth Harris</dc:creator>
  <cp:lastModifiedBy>Beth Harris</cp:lastModifiedBy>
  <cp:revision>1</cp:revision>
  <dcterms:created xsi:type="dcterms:W3CDTF">2024-03-22T16:27:20Z</dcterms:created>
  <dcterms:modified xsi:type="dcterms:W3CDTF">2024-03-22T16:27:43Z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0x010100A1B69B2C995E4E48AF4B1F3C2745C6BB</vt:lpwstr>
  </property>
</Properties>
</file>