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8288000" cy="10287000"/>
  <p:notesSz cx="6858000" cy="9144000"/>
  <p:embeddedFontLst>
    <p:embeddedFont>
      <p:font typeface="Canva Sans Bold" panose="020B0604020202020204" charset="0"/>
      <p:regular r:id="rId16"/>
    </p:embeddedFont>
    <p:embeddedFont>
      <p:font typeface="Open Sans Bold" panose="020B0604020202020204" charset="0"/>
      <p:regular r:id="rId17"/>
    </p:embeddedFont>
    <p:embeddedFont>
      <p:font typeface="Poppins" panose="00000500000000000000" pitchFamily="2" charset="0"/>
      <p:regular r:id="rId18"/>
    </p:embeddedFont>
    <p:embeddedFont>
      <p:font typeface="Poppins Bold" panose="00000800000000000000" charset="0"/>
      <p:regular r:id="rId19"/>
    </p:embeddedFont>
    <p:embeddedFont>
      <p:font typeface="Poppins Italics" panose="020B0604020202020204" charset="0"/>
      <p:regular r:id="rId20"/>
    </p:embeddedFont>
    <p:embeddedFont>
      <p:font typeface="Poppins Ultra-Bold" panose="020B0604020202020204" charset="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9" d="100"/>
          <a:sy n="49" d="100"/>
        </p:scale>
        <p:origin x="380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57A63A-7C6B-4146-93E8-8A89EF007A1D}" type="datetimeFigureOut">
              <a:rPr lang="en-GB" smtClean="0"/>
              <a:t>29/10/2024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3F9D87-1E78-4FEF-AA3D-B0B0080BBB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71666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Claire to introduce the SCAA team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F9D87-1E78-4FEF-AA3D-B0B0080BBB59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50763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John Stammers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F9D87-1E78-4FEF-AA3D-B0B0080BBB59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67584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Claire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F9D87-1E78-4FEF-AA3D-B0B0080BBB59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26261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Claire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F9D87-1E78-4FEF-AA3D-B0B0080BBB59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9799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Liz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F9D87-1E78-4FEF-AA3D-B0B0080BBB59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96409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Liz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F9D87-1E78-4FEF-AA3D-B0B0080BBB59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98858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Liz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F9D87-1E78-4FEF-AA3D-B0B0080BBB59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593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Relationship Id="rId9" Type="http://schemas.openxmlformats.org/officeDocument/2006/relationships/image" Target="../media/image7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svg"/><Relationship Id="rId18" Type="http://schemas.openxmlformats.org/officeDocument/2006/relationships/image" Target="../media/image30.png"/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12" Type="http://schemas.openxmlformats.org/officeDocument/2006/relationships/image" Target="../media/image24.png"/><Relationship Id="rId17" Type="http://schemas.openxmlformats.org/officeDocument/2006/relationships/image" Target="../media/image29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23.svg"/><Relationship Id="rId5" Type="http://schemas.openxmlformats.org/officeDocument/2006/relationships/image" Target="../media/image3.svg"/><Relationship Id="rId15" Type="http://schemas.openxmlformats.org/officeDocument/2006/relationships/image" Target="../media/image27.svg"/><Relationship Id="rId10" Type="http://schemas.openxmlformats.org/officeDocument/2006/relationships/image" Target="../media/image22.png"/><Relationship Id="rId19" Type="http://schemas.openxmlformats.org/officeDocument/2006/relationships/image" Target="../media/image31.svg"/><Relationship Id="rId4" Type="http://schemas.openxmlformats.org/officeDocument/2006/relationships/image" Target="../media/image2.png"/><Relationship Id="rId9" Type="http://schemas.openxmlformats.org/officeDocument/2006/relationships/image" Target="../media/image21.svg"/><Relationship Id="rId1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Relationship Id="rId9" Type="http://schemas.openxmlformats.org/officeDocument/2006/relationships/image" Target="../media/image7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33.svg"/><Relationship Id="rId5" Type="http://schemas.openxmlformats.org/officeDocument/2006/relationships/image" Target="../media/image3.svg"/><Relationship Id="rId10" Type="http://schemas.openxmlformats.org/officeDocument/2006/relationships/image" Target="../media/image32.png"/><Relationship Id="rId4" Type="http://schemas.openxmlformats.org/officeDocument/2006/relationships/image" Target="../media/image2.png"/><Relationship Id="rId9" Type="http://schemas.openxmlformats.org/officeDocument/2006/relationships/image" Target="../media/image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5" Type="http://schemas.openxmlformats.org/officeDocument/2006/relationships/image" Target="../media/image3.sv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3.svg"/><Relationship Id="rId10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5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3.svg"/><Relationship Id="rId5" Type="http://schemas.openxmlformats.org/officeDocument/2006/relationships/image" Target="../media/image3.svg"/><Relationship Id="rId10" Type="http://schemas.openxmlformats.org/officeDocument/2006/relationships/image" Target="../media/image12.png"/><Relationship Id="rId4" Type="http://schemas.openxmlformats.org/officeDocument/2006/relationships/image" Target="../media/image2.png"/><Relationship Id="rId9" Type="http://schemas.openxmlformats.org/officeDocument/2006/relationships/image" Target="../media/image7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72222" b="-172222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0097656" y="1667058"/>
            <a:ext cx="2081818" cy="2511020"/>
          </a:xfrm>
          <a:custGeom>
            <a:avLst/>
            <a:gdLst/>
            <a:ahLst/>
            <a:cxnLst/>
            <a:rect l="l" t="t" r="r" b="b"/>
            <a:pathLst>
              <a:path w="2081818" h="2511020">
                <a:moveTo>
                  <a:pt x="0" y="0"/>
                </a:moveTo>
                <a:lnTo>
                  <a:pt x="2081818" y="0"/>
                </a:lnTo>
                <a:lnTo>
                  <a:pt x="2081818" y="2511021"/>
                </a:lnTo>
                <a:lnTo>
                  <a:pt x="0" y="25110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4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7003748" y="4197930"/>
            <a:ext cx="2861809" cy="3495340"/>
          </a:xfrm>
          <a:custGeom>
            <a:avLst/>
            <a:gdLst/>
            <a:ahLst/>
            <a:cxnLst/>
            <a:rect l="l" t="t" r="r" b="b"/>
            <a:pathLst>
              <a:path w="2861809" h="3495340">
                <a:moveTo>
                  <a:pt x="0" y="0"/>
                </a:moveTo>
                <a:lnTo>
                  <a:pt x="2861809" y="0"/>
                </a:lnTo>
                <a:lnTo>
                  <a:pt x="2861809" y="3495339"/>
                </a:lnTo>
                <a:lnTo>
                  <a:pt x="0" y="34953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4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9622710" y="8286543"/>
            <a:ext cx="2171372" cy="2668352"/>
          </a:xfrm>
          <a:custGeom>
            <a:avLst/>
            <a:gdLst/>
            <a:ahLst/>
            <a:cxnLst/>
            <a:rect l="l" t="t" r="r" b="b"/>
            <a:pathLst>
              <a:path w="2171372" h="2668352">
                <a:moveTo>
                  <a:pt x="0" y="0"/>
                </a:moveTo>
                <a:lnTo>
                  <a:pt x="2171371" y="0"/>
                </a:lnTo>
                <a:lnTo>
                  <a:pt x="2171371" y="2668352"/>
                </a:lnTo>
                <a:lnTo>
                  <a:pt x="0" y="26683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64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6371514" y="-1155170"/>
            <a:ext cx="1750604" cy="2138143"/>
          </a:xfrm>
          <a:custGeom>
            <a:avLst/>
            <a:gdLst/>
            <a:ahLst/>
            <a:cxnLst/>
            <a:rect l="l" t="t" r="r" b="b"/>
            <a:pathLst>
              <a:path w="1750604" h="2138143">
                <a:moveTo>
                  <a:pt x="0" y="0"/>
                </a:moveTo>
                <a:lnTo>
                  <a:pt x="1750605" y="0"/>
                </a:lnTo>
                <a:lnTo>
                  <a:pt x="1750605" y="2138143"/>
                </a:lnTo>
                <a:lnTo>
                  <a:pt x="0" y="21381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4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2152857" y="6902668"/>
            <a:ext cx="14939705" cy="2682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46"/>
              </a:lnSpc>
            </a:pPr>
            <a:r>
              <a:rPr lang="en-US" sz="5033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Creating a safe space for learning and action for people with complex needs through a collaboration model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881910" y="1653724"/>
            <a:ext cx="10789285" cy="834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523"/>
              </a:lnSpc>
              <a:spcBef>
                <a:spcPct val="0"/>
              </a:spcBef>
            </a:pPr>
            <a:r>
              <a:rPr lang="en-US" sz="4659" b="1">
                <a:solidFill>
                  <a:srgbClr val="FFFFFF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HUMAN LEARNING SYSTEM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108560" y="9831141"/>
            <a:ext cx="6549076" cy="4558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17"/>
              </a:lnSpc>
            </a:pPr>
            <a:r>
              <a:rPr lang="en-US" sz="2655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www.scaadevon.org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095001" y="3164136"/>
            <a:ext cx="10576194" cy="41023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62"/>
              </a:lnSpc>
            </a:pPr>
            <a:r>
              <a:rPr lang="en-US" sz="4616" b="1">
                <a:solidFill>
                  <a:srgbClr val="FFFFFF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TUESDAY 29TH OCTOBER</a:t>
            </a:r>
          </a:p>
          <a:p>
            <a:pPr algn="ctr">
              <a:lnSpc>
                <a:spcPts val="6462"/>
              </a:lnSpc>
            </a:pPr>
            <a:endParaRPr lang="en-US" sz="4616" b="1">
              <a:solidFill>
                <a:srgbClr val="FFFFFF"/>
              </a:solidFill>
              <a:latin typeface="Poppins Ultra-Bold"/>
              <a:ea typeface="Poppins Ultra-Bold"/>
              <a:cs typeface="Poppins Ultra-Bold"/>
              <a:sym typeface="Poppins Ultra-Bold"/>
            </a:endParaRPr>
          </a:p>
          <a:p>
            <a:pPr algn="ctr">
              <a:lnSpc>
                <a:spcPts val="6462"/>
              </a:lnSpc>
            </a:pPr>
            <a:r>
              <a:rPr lang="en-US" sz="4616" b="1">
                <a:solidFill>
                  <a:srgbClr val="FFFFFF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NIKKI FULLER, LIZ CIRASUOLO, JOHN STAMMERS &amp;  CLAIRE FISHER</a:t>
            </a:r>
          </a:p>
          <a:p>
            <a:pPr marL="0" lvl="0" indent="0" algn="ctr">
              <a:lnSpc>
                <a:spcPts val="6462"/>
              </a:lnSpc>
              <a:spcBef>
                <a:spcPct val="0"/>
              </a:spcBef>
            </a:pPr>
            <a:endParaRPr lang="en-US" sz="4616" b="1">
              <a:solidFill>
                <a:srgbClr val="FFFFFF"/>
              </a:solidFill>
              <a:latin typeface="Poppins Ultra-Bold"/>
              <a:ea typeface="Poppins Ultra-Bold"/>
              <a:cs typeface="Poppins Ultra-Bold"/>
              <a:sym typeface="Poppins Ultra-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912965" y="734092"/>
            <a:ext cx="14462069" cy="1052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111"/>
              </a:lnSpc>
              <a:spcBef>
                <a:spcPct val="0"/>
              </a:spcBef>
            </a:pPr>
            <a:r>
              <a:rPr lang="en-US" sz="5794" b="1">
                <a:solidFill>
                  <a:srgbClr val="FFFFFF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SYSTEM CHANGE ACTION ALLIANCE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72222" b="-172222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0097656" y="1667058"/>
            <a:ext cx="2081818" cy="2511020"/>
          </a:xfrm>
          <a:custGeom>
            <a:avLst/>
            <a:gdLst/>
            <a:ahLst/>
            <a:cxnLst/>
            <a:rect l="l" t="t" r="r" b="b"/>
            <a:pathLst>
              <a:path w="2081818" h="2511020">
                <a:moveTo>
                  <a:pt x="0" y="0"/>
                </a:moveTo>
                <a:lnTo>
                  <a:pt x="2081818" y="0"/>
                </a:lnTo>
                <a:lnTo>
                  <a:pt x="2081818" y="2511021"/>
                </a:lnTo>
                <a:lnTo>
                  <a:pt x="0" y="25110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4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7003748" y="4197930"/>
            <a:ext cx="2861809" cy="3495340"/>
          </a:xfrm>
          <a:custGeom>
            <a:avLst/>
            <a:gdLst/>
            <a:ahLst/>
            <a:cxnLst/>
            <a:rect l="l" t="t" r="r" b="b"/>
            <a:pathLst>
              <a:path w="2861809" h="3495340">
                <a:moveTo>
                  <a:pt x="0" y="0"/>
                </a:moveTo>
                <a:lnTo>
                  <a:pt x="2861809" y="0"/>
                </a:lnTo>
                <a:lnTo>
                  <a:pt x="2861809" y="3495339"/>
                </a:lnTo>
                <a:lnTo>
                  <a:pt x="0" y="34953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4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5" name="Group 5"/>
          <p:cNvGrpSpPr/>
          <p:nvPr/>
        </p:nvGrpSpPr>
        <p:grpSpPr>
          <a:xfrm>
            <a:off x="640985" y="2667052"/>
            <a:ext cx="17006030" cy="6712051"/>
            <a:chOff x="0" y="0"/>
            <a:chExt cx="11197386" cy="441945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197386" cy="4419457"/>
            </a:xfrm>
            <a:custGeom>
              <a:avLst/>
              <a:gdLst/>
              <a:ahLst/>
              <a:cxnLst/>
              <a:rect l="l" t="t" r="r" b="b"/>
              <a:pathLst>
                <a:path w="11197386" h="4419457">
                  <a:moveTo>
                    <a:pt x="0" y="0"/>
                  </a:moveTo>
                  <a:lnTo>
                    <a:pt x="11197386" y="0"/>
                  </a:lnTo>
                  <a:lnTo>
                    <a:pt x="11197386" y="4419457"/>
                  </a:lnTo>
                  <a:lnTo>
                    <a:pt x="0" y="4419457"/>
                  </a:lnTo>
                  <a:close/>
                </a:path>
              </a:pathLst>
            </a:custGeom>
            <a:solidFill>
              <a:srgbClr val="7D94E6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11197386" cy="4438507"/>
            </a:xfrm>
            <a:prstGeom prst="rect">
              <a:avLst/>
            </a:prstGeom>
          </p:spPr>
          <p:txBody>
            <a:bodyPr lIns="27432" tIns="27432" rIns="27432" bIns="27432" rtlCol="0" anchor="ctr"/>
            <a:lstStyle/>
            <a:p>
              <a:pPr algn="ctr">
                <a:lnSpc>
                  <a:spcPts val="1435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6371514" y="-1155170"/>
            <a:ext cx="1750604" cy="2138143"/>
          </a:xfrm>
          <a:custGeom>
            <a:avLst/>
            <a:gdLst/>
            <a:ahLst/>
            <a:cxnLst/>
            <a:rect l="l" t="t" r="r" b="b"/>
            <a:pathLst>
              <a:path w="1750604" h="2138143">
                <a:moveTo>
                  <a:pt x="0" y="0"/>
                </a:moveTo>
                <a:lnTo>
                  <a:pt x="1750605" y="0"/>
                </a:lnTo>
                <a:lnTo>
                  <a:pt x="1750605" y="2138143"/>
                </a:lnTo>
                <a:lnTo>
                  <a:pt x="0" y="21381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4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9" name="Group 9"/>
          <p:cNvGrpSpPr/>
          <p:nvPr/>
        </p:nvGrpSpPr>
        <p:grpSpPr>
          <a:xfrm>
            <a:off x="599236" y="2095500"/>
            <a:ext cx="2816997" cy="1765405"/>
            <a:chOff x="0" y="0"/>
            <a:chExt cx="1345091" cy="84296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45091" cy="842966"/>
            </a:xfrm>
            <a:custGeom>
              <a:avLst/>
              <a:gdLst/>
              <a:ahLst/>
              <a:cxnLst/>
              <a:rect l="l" t="t" r="r" b="b"/>
              <a:pathLst>
                <a:path w="1345091" h="842966">
                  <a:moveTo>
                    <a:pt x="1345091" y="421483"/>
                  </a:moveTo>
                  <a:lnTo>
                    <a:pt x="938691" y="0"/>
                  </a:lnTo>
                  <a:lnTo>
                    <a:pt x="938691" y="203200"/>
                  </a:lnTo>
                  <a:lnTo>
                    <a:pt x="0" y="203200"/>
                  </a:lnTo>
                  <a:lnTo>
                    <a:pt x="0" y="639766"/>
                  </a:lnTo>
                  <a:lnTo>
                    <a:pt x="938691" y="639766"/>
                  </a:lnTo>
                  <a:lnTo>
                    <a:pt x="938691" y="842966"/>
                  </a:lnTo>
                  <a:lnTo>
                    <a:pt x="1345091" y="42148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46050"/>
              <a:ext cx="1243491" cy="493716"/>
            </a:xfrm>
            <a:prstGeom prst="rect">
              <a:avLst/>
            </a:prstGeom>
          </p:spPr>
          <p:txBody>
            <a:bodyPr lIns="27432" tIns="27432" rIns="27432" bIns="27432" rtlCol="0" anchor="ctr"/>
            <a:lstStyle/>
            <a:p>
              <a:pPr algn="ctr">
                <a:lnSpc>
                  <a:spcPts val="2866"/>
                </a:lnSpc>
              </a:pPr>
              <a:r>
                <a:rPr lang="en-US" sz="2047" b="1" spc="276">
                  <a:solidFill>
                    <a:srgbClr val="32659A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Lucy’s Journey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3809447" y="2667052"/>
            <a:ext cx="2837112" cy="1809361"/>
            <a:chOff x="0" y="0"/>
            <a:chExt cx="1428119" cy="91077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428119" cy="910779"/>
            </a:xfrm>
            <a:custGeom>
              <a:avLst/>
              <a:gdLst/>
              <a:ahLst/>
              <a:cxnLst/>
              <a:rect l="l" t="t" r="r" b="b"/>
              <a:pathLst>
                <a:path w="1428119" h="910779">
                  <a:moveTo>
                    <a:pt x="1428119" y="455390"/>
                  </a:moveTo>
                  <a:lnTo>
                    <a:pt x="1021719" y="0"/>
                  </a:lnTo>
                  <a:lnTo>
                    <a:pt x="1021719" y="203200"/>
                  </a:lnTo>
                  <a:lnTo>
                    <a:pt x="0" y="203200"/>
                  </a:lnTo>
                  <a:lnTo>
                    <a:pt x="0" y="707579"/>
                  </a:lnTo>
                  <a:lnTo>
                    <a:pt x="1021719" y="707579"/>
                  </a:lnTo>
                  <a:lnTo>
                    <a:pt x="1021719" y="910779"/>
                  </a:lnTo>
                  <a:lnTo>
                    <a:pt x="1428119" y="4553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146050"/>
              <a:ext cx="1326519" cy="561529"/>
            </a:xfrm>
            <a:prstGeom prst="rect">
              <a:avLst/>
            </a:prstGeom>
          </p:spPr>
          <p:txBody>
            <a:bodyPr lIns="27432" tIns="27432" rIns="27432" bIns="27432" rtlCol="0" anchor="ctr"/>
            <a:lstStyle/>
            <a:p>
              <a:pPr algn="ctr">
                <a:lnSpc>
                  <a:spcPts val="2866"/>
                </a:lnSpc>
              </a:pPr>
              <a:r>
                <a:rPr lang="en-US" sz="2047" b="1" spc="276">
                  <a:solidFill>
                    <a:srgbClr val="32659A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Test &amp; Learn concept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7420979" y="2922568"/>
            <a:ext cx="2837112" cy="1852353"/>
            <a:chOff x="0" y="0"/>
            <a:chExt cx="1291108" cy="84296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291108" cy="842966"/>
            </a:xfrm>
            <a:custGeom>
              <a:avLst/>
              <a:gdLst/>
              <a:ahLst/>
              <a:cxnLst/>
              <a:rect l="l" t="t" r="r" b="b"/>
              <a:pathLst>
                <a:path w="1291108" h="842966">
                  <a:moveTo>
                    <a:pt x="1291108" y="421483"/>
                  </a:moveTo>
                  <a:lnTo>
                    <a:pt x="884708" y="0"/>
                  </a:lnTo>
                  <a:lnTo>
                    <a:pt x="884708" y="203200"/>
                  </a:lnTo>
                  <a:lnTo>
                    <a:pt x="0" y="203200"/>
                  </a:lnTo>
                  <a:lnTo>
                    <a:pt x="0" y="639766"/>
                  </a:lnTo>
                  <a:lnTo>
                    <a:pt x="884708" y="639766"/>
                  </a:lnTo>
                  <a:lnTo>
                    <a:pt x="884708" y="842966"/>
                  </a:lnTo>
                  <a:lnTo>
                    <a:pt x="1291108" y="42148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146050"/>
              <a:ext cx="1189508" cy="493716"/>
            </a:xfrm>
            <a:prstGeom prst="rect">
              <a:avLst/>
            </a:prstGeom>
          </p:spPr>
          <p:txBody>
            <a:bodyPr lIns="27432" tIns="27432" rIns="27432" bIns="27432" rtlCol="0" anchor="ctr"/>
            <a:lstStyle/>
            <a:p>
              <a:pPr algn="ctr">
                <a:lnSpc>
                  <a:spcPts val="2866"/>
                </a:lnSpc>
              </a:pPr>
              <a:r>
                <a:rPr lang="en-US" sz="2047" b="1" spc="276">
                  <a:solidFill>
                    <a:srgbClr val="32659A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Prototype Development</a:t>
              </a:r>
            </a:p>
          </p:txBody>
        </p:sp>
      </p:grpSp>
      <p:sp>
        <p:nvSpPr>
          <p:cNvPr id="18" name="Freeform 18"/>
          <p:cNvSpPr/>
          <p:nvPr/>
        </p:nvSpPr>
        <p:spPr>
          <a:xfrm>
            <a:off x="701072" y="7643987"/>
            <a:ext cx="2613326" cy="2057400"/>
          </a:xfrm>
          <a:custGeom>
            <a:avLst/>
            <a:gdLst/>
            <a:ahLst/>
            <a:cxnLst/>
            <a:rect l="l" t="t" r="r" b="b"/>
            <a:pathLst>
              <a:path w="2613326" h="2057400">
                <a:moveTo>
                  <a:pt x="0" y="0"/>
                </a:moveTo>
                <a:lnTo>
                  <a:pt x="2613326" y="0"/>
                </a:lnTo>
                <a:lnTo>
                  <a:pt x="2613326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9" name="Freeform 19"/>
          <p:cNvSpPr/>
          <p:nvPr/>
        </p:nvSpPr>
        <p:spPr>
          <a:xfrm>
            <a:off x="2140214" y="4046493"/>
            <a:ext cx="1757093" cy="1757093"/>
          </a:xfrm>
          <a:custGeom>
            <a:avLst/>
            <a:gdLst/>
            <a:ahLst/>
            <a:cxnLst/>
            <a:rect l="l" t="t" r="r" b="b"/>
            <a:pathLst>
              <a:path w="1757093" h="1757093">
                <a:moveTo>
                  <a:pt x="0" y="0"/>
                </a:moveTo>
                <a:lnTo>
                  <a:pt x="1757093" y="0"/>
                </a:lnTo>
                <a:lnTo>
                  <a:pt x="1757093" y="1757094"/>
                </a:lnTo>
                <a:lnTo>
                  <a:pt x="0" y="175709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60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0" name="Freeform 20"/>
          <p:cNvSpPr/>
          <p:nvPr/>
        </p:nvSpPr>
        <p:spPr>
          <a:xfrm>
            <a:off x="5839029" y="4178014"/>
            <a:ext cx="1850437" cy="1840344"/>
          </a:xfrm>
          <a:custGeom>
            <a:avLst/>
            <a:gdLst/>
            <a:ahLst/>
            <a:cxnLst/>
            <a:rect l="l" t="t" r="r" b="b"/>
            <a:pathLst>
              <a:path w="1850437" h="1840344">
                <a:moveTo>
                  <a:pt x="0" y="0"/>
                </a:moveTo>
                <a:lnTo>
                  <a:pt x="1850438" y="0"/>
                </a:lnTo>
                <a:lnTo>
                  <a:pt x="1850438" y="1840344"/>
                </a:lnTo>
                <a:lnTo>
                  <a:pt x="0" y="184034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60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1" name="Freeform 21"/>
          <p:cNvSpPr/>
          <p:nvPr/>
        </p:nvSpPr>
        <p:spPr>
          <a:xfrm>
            <a:off x="9162833" y="4740054"/>
            <a:ext cx="2189472" cy="1795367"/>
          </a:xfrm>
          <a:custGeom>
            <a:avLst/>
            <a:gdLst/>
            <a:ahLst/>
            <a:cxnLst/>
            <a:rect l="l" t="t" r="r" b="b"/>
            <a:pathLst>
              <a:path w="2189472" h="1795367">
                <a:moveTo>
                  <a:pt x="0" y="0"/>
                </a:moveTo>
                <a:lnTo>
                  <a:pt x="2189471" y="0"/>
                </a:lnTo>
                <a:lnTo>
                  <a:pt x="2189471" y="1795366"/>
                </a:lnTo>
                <a:lnTo>
                  <a:pt x="0" y="179536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60000"/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2" name="Group 22"/>
          <p:cNvGrpSpPr/>
          <p:nvPr/>
        </p:nvGrpSpPr>
        <p:grpSpPr>
          <a:xfrm>
            <a:off x="11032510" y="3337174"/>
            <a:ext cx="2766617" cy="1806326"/>
            <a:chOff x="0" y="0"/>
            <a:chExt cx="1291108" cy="842966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291108" cy="842966"/>
            </a:xfrm>
            <a:custGeom>
              <a:avLst/>
              <a:gdLst/>
              <a:ahLst/>
              <a:cxnLst/>
              <a:rect l="l" t="t" r="r" b="b"/>
              <a:pathLst>
                <a:path w="1291108" h="842966">
                  <a:moveTo>
                    <a:pt x="1291108" y="421483"/>
                  </a:moveTo>
                  <a:lnTo>
                    <a:pt x="884708" y="0"/>
                  </a:lnTo>
                  <a:lnTo>
                    <a:pt x="884708" y="203200"/>
                  </a:lnTo>
                  <a:lnTo>
                    <a:pt x="0" y="203200"/>
                  </a:lnTo>
                  <a:lnTo>
                    <a:pt x="0" y="639766"/>
                  </a:lnTo>
                  <a:lnTo>
                    <a:pt x="884708" y="639766"/>
                  </a:lnTo>
                  <a:lnTo>
                    <a:pt x="884708" y="842966"/>
                  </a:lnTo>
                  <a:lnTo>
                    <a:pt x="1291108" y="42148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146050"/>
              <a:ext cx="1189508" cy="493716"/>
            </a:xfrm>
            <a:prstGeom prst="rect">
              <a:avLst/>
            </a:prstGeom>
          </p:spPr>
          <p:txBody>
            <a:bodyPr lIns="27432" tIns="27432" rIns="27432" bIns="27432" rtlCol="0" anchor="ctr"/>
            <a:lstStyle/>
            <a:p>
              <a:pPr algn="ctr">
                <a:lnSpc>
                  <a:spcPts val="2866"/>
                </a:lnSpc>
              </a:pPr>
              <a:r>
                <a:rPr lang="en-US" sz="2047" b="1" spc="276">
                  <a:solidFill>
                    <a:srgbClr val="32659A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Start prototype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5045047" y="7721844"/>
            <a:ext cx="3117804" cy="2254517"/>
            <a:chOff x="0" y="0"/>
            <a:chExt cx="1291108" cy="933614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291108" cy="933614"/>
            </a:xfrm>
            <a:custGeom>
              <a:avLst/>
              <a:gdLst/>
              <a:ahLst/>
              <a:cxnLst/>
              <a:rect l="l" t="t" r="r" b="b"/>
              <a:pathLst>
                <a:path w="1291108" h="933614">
                  <a:moveTo>
                    <a:pt x="1291108" y="466807"/>
                  </a:moveTo>
                  <a:lnTo>
                    <a:pt x="884708" y="0"/>
                  </a:lnTo>
                  <a:lnTo>
                    <a:pt x="884708" y="203200"/>
                  </a:lnTo>
                  <a:lnTo>
                    <a:pt x="0" y="203200"/>
                  </a:lnTo>
                  <a:lnTo>
                    <a:pt x="0" y="730414"/>
                  </a:lnTo>
                  <a:lnTo>
                    <a:pt x="884708" y="730414"/>
                  </a:lnTo>
                  <a:lnTo>
                    <a:pt x="884708" y="933614"/>
                  </a:lnTo>
                  <a:lnTo>
                    <a:pt x="1291108" y="46680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146050"/>
              <a:ext cx="1189508" cy="584364"/>
            </a:xfrm>
            <a:prstGeom prst="rect">
              <a:avLst/>
            </a:prstGeom>
          </p:spPr>
          <p:txBody>
            <a:bodyPr lIns="27432" tIns="27432" rIns="27432" bIns="27432" rtlCol="0" anchor="ctr"/>
            <a:lstStyle/>
            <a:p>
              <a:pPr algn="ctr">
                <a:lnSpc>
                  <a:spcPts val="2866"/>
                </a:lnSpc>
              </a:pPr>
              <a:r>
                <a:rPr lang="en-US" sz="2047" b="1" spc="276">
                  <a:solidFill>
                    <a:srgbClr val="B96A65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Commissioned new service </a:t>
              </a:r>
            </a:p>
            <a:p>
              <a:pPr algn="ctr">
                <a:lnSpc>
                  <a:spcPts val="2866"/>
                </a:lnSpc>
              </a:pPr>
              <a:r>
                <a:rPr lang="en-US" sz="2047" i="1" spc="276">
                  <a:solidFill>
                    <a:srgbClr val="B96A65"/>
                  </a:solidFill>
                  <a:latin typeface="Poppins Italics"/>
                  <a:ea typeface="Poppins Italics"/>
                  <a:cs typeface="Poppins Italics"/>
                  <a:sym typeface="Poppins Italics"/>
                </a:rPr>
                <a:t>To be continued</a:t>
              </a:r>
            </a:p>
          </p:txBody>
        </p:sp>
      </p:grpSp>
      <p:sp>
        <p:nvSpPr>
          <p:cNvPr id="28" name="Freeform 28"/>
          <p:cNvSpPr/>
          <p:nvPr/>
        </p:nvSpPr>
        <p:spPr>
          <a:xfrm rot="7926847">
            <a:off x="8973657" y="8110334"/>
            <a:ext cx="1383024" cy="1740648"/>
          </a:xfrm>
          <a:custGeom>
            <a:avLst/>
            <a:gdLst/>
            <a:ahLst/>
            <a:cxnLst/>
            <a:rect l="l" t="t" r="r" b="b"/>
            <a:pathLst>
              <a:path w="1383024" h="1740648">
                <a:moveTo>
                  <a:pt x="0" y="0"/>
                </a:moveTo>
                <a:lnTo>
                  <a:pt x="1383023" y="0"/>
                </a:lnTo>
                <a:lnTo>
                  <a:pt x="1383023" y="1740647"/>
                </a:lnTo>
                <a:lnTo>
                  <a:pt x="0" y="174064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alphaModFix amt="60000"/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9" name="Group 29"/>
          <p:cNvGrpSpPr/>
          <p:nvPr/>
        </p:nvGrpSpPr>
        <p:grpSpPr>
          <a:xfrm>
            <a:off x="14747708" y="3902672"/>
            <a:ext cx="2785032" cy="1818349"/>
            <a:chOff x="0" y="0"/>
            <a:chExt cx="1291108" cy="842966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291108" cy="842966"/>
            </a:xfrm>
            <a:custGeom>
              <a:avLst/>
              <a:gdLst/>
              <a:ahLst/>
              <a:cxnLst/>
              <a:rect l="l" t="t" r="r" b="b"/>
              <a:pathLst>
                <a:path w="1291108" h="842966">
                  <a:moveTo>
                    <a:pt x="1291108" y="421483"/>
                  </a:moveTo>
                  <a:lnTo>
                    <a:pt x="884708" y="0"/>
                  </a:lnTo>
                  <a:lnTo>
                    <a:pt x="884708" y="203200"/>
                  </a:lnTo>
                  <a:lnTo>
                    <a:pt x="0" y="203200"/>
                  </a:lnTo>
                  <a:lnTo>
                    <a:pt x="0" y="639766"/>
                  </a:lnTo>
                  <a:lnTo>
                    <a:pt x="884708" y="639766"/>
                  </a:lnTo>
                  <a:lnTo>
                    <a:pt x="884708" y="842966"/>
                  </a:lnTo>
                  <a:lnTo>
                    <a:pt x="1291108" y="42148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146050"/>
              <a:ext cx="1189508" cy="493716"/>
            </a:xfrm>
            <a:prstGeom prst="rect">
              <a:avLst/>
            </a:prstGeom>
          </p:spPr>
          <p:txBody>
            <a:bodyPr lIns="27432" tIns="27432" rIns="27432" bIns="27432" rtlCol="0" anchor="ctr"/>
            <a:lstStyle/>
            <a:p>
              <a:pPr algn="ctr">
                <a:lnSpc>
                  <a:spcPts val="2866"/>
                </a:lnSpc>
              </a:pPr>
              <a:r>
                <a:rPr lang="en-US" sz="2047" b="1" spc="276">
                  <a:solidFill>
                    <a:srgbClr val="32659A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Deliver prototype</a:t>
              </a:r>
            </a:p>
          </p:txBody>
        </p:sp>
      </p:grpSp>
      <p:sp>
        <p:nvSpPr>
          <p:cNvPr id="32" name="Freeform 32"/>
          <p:cNvSpPr/>
          <p:nvPr/>
        </p:nvSpPr>
        <p:spPr>
          <a:xfrm>
            <a:off x="12393516" y="5365712"/>
            <a:ext cx="2354192" cy="1219900"/>
          </a:xfrm>
          <a:custGeom>
            <a:avLst/>
            <a:gdLst/>
            <a:ahLst/>
            <a:cxnLst/>
            <a:rect l="l" t="t" r="r" b="b"/>
            <a:pathLst>
              <a:path w="2354192" h="1219900">
                <a:moveTo>
                  <a:pt x="0" y="0"/>
                </a:moveTo>
                <a:lnTo>
                  <a:pt x="2354192" y="0"/>
                </a:lnTo>
                <a:lnTo>
                  <a:pt x="2354192" y="1219899"/>
                </a:lnTo>
                <a:lnTo>
                  <a:pt x="0" y="121989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alphaModFix amt="60000"/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3" name="TextBox 33"/>
          <p:cNvSpPr txBox="1"/>
          <p:nvPr/>
        </p:nvSpPr>
        <p:spPr>
          <a:xfrm>
            <a:off x="187746" y="9734550"/>
            <a:ext cx="4595124" cy="456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23"/>
              </a:lnSpc>
            </a:pPr>
            <a:r>
              <a:rPr lang="en-US" sz="265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www.scaadevon.org </a:t>
            </a:r>
          </a:p>
        </p:txBody>
      </p:sp>
      <p:sp>
        <p:nvSpPr>
          <p:cNvPr id="34" name="Freeform 34"/>
          <p:cNvSpPr/>
          <p:nvPr/>
        </p:nvSpPr>
        <p:spPr>
          <a:xfrm rot="-8215375">
            <a:off x="13025220" y="8450205"/>
            <a:ext cx="1616190" cy="1616190"/>
          </a:xfrm>
          <a:custGeom>
            <a:avLst/>
            <a:gdLst/>
            <a:ahLst/>
            <a:cxnLst/>
            <a:rect l="l" t="t" r="r" b="b"/>
            <a:pathLst>
              <a:path w="1616190" h="1616190">
                <a:moveTo>
                  <a:pt x="0" y="0"/>
                </a:moveTo>
                <a:lnTo>
                  <a:pt x="1616191" y="0"/>
                </a:lnTo>
                <a:lnTo>
                  <a:pt x="1616191" y="1616190"/>
                </a:lnTo>
                <a:lnTo>
                  <a:pt x="0" y="161619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60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5" name="Group 35"/>
          <p:cNvGrpSpPr/>
          <p:nvPr/>
        </p:nvGrpSpPr>
        <p:grpSpPr>
          <a:xfrm>
            <a:off x="6339992" y="6888870"/>
            <a:ext cx="2785032" cy="1818349"/>
            <a:chOff x="0" y="0"/>
            <a:chExt cx="1291108" cy="842966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1291108" cy="842966"/>
            </a:xfrm>
            <a:custGeom>
              <a:avLst/>
              <a:gdLst/>
              <a:ahLst/>
              <a:cxnLst/>
              <a:rect l="l" t="t" r="r" b="b"/>
              <a:pathLst>
                <a:path w="1291108" h="842966">
                  <a:moveTo>
                    <a:pt x="1291108" y="421483"/>
                  </a:moveTo>
                  <a:lnTo>
                    <a:pt x="884708" y="0"/>
                  </a:lnTo>
                  <a:lnTo>
                    <a:pt x="884708" y="203200"/>
                  </a:lnTo>
                  <a:lnTo>
                    <a:pt x="0" y="203200"/>
                  </a:lnTo>
                  <a:lnTo>
                    <a:pt x="0" y="639766"/>
                  </a:lnTo>
                  <a:lnTo>
                    <a:pt x="884708" y="639766"/>
                  </a:lnTo>
                  <a:lnTo>
                    <a:pt x="884708" y="842966"/>
                  </a:lnTo>
                  <a:lnTo>
                    <a:pt x="1291108" y="421483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146050"/>
              <a:ext cx="1189508" cy="493716"/>
            </a:xfrm>
            <a:prstGeom prst="rect">
              <a:avLst/>
            </a:prstGeom>
          </p:spPr>
          <p:txBody>
            <a:bodyPr lIns="27432" tIns="27432" rIns="27432" bIns="27432" rtlCol="0" anchor="ctr"/>
            <a:lstStyle/>
            <a:p>
              <a:pPr algn="ctr">
                <a:lnSpc>
                  <a:spcPts val="2866"/>
                </a:lnSpc>
              </a:pPr>
              <a:r>
                <a:rPr lang="en-US" sz="2047" b="1" spc="276">
                  <a:solidFill>
                    <a:srgbClr val="B96A65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Extract system learning</a:t>
              </a:r>
            </a:p>
          </p:txBody>
        </p:sp>
      </p:grpSp>
      <p:sp>
        <p:nvSpPr>
          <p:cNvPr id="38" name="TextBox 38"/>
          <p:cNvSpPr txBox="1"/>
          <p:nvPr/>
        </p:nvSpPr>
        <p:spPr>
          <a:xfrm>
            <a:off x="3985167" y="77774"/>
            <a:ext cx="13918335" cy="977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522"/>
              </a:lnSpc>
            </a:pPr>
            <a:r>
              <a:rPr lang="en-US" sz="5373" b="1">
                <a:solidFill>
                  <a:srgbClr val="FFFFFF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Potential impact - Brave Spaces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835551" y="4419262"/>
            <a:ext cx="2366419" cy="954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spc="242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Listen </a:t>
            </a:r>
          </a:p>
          <a:p>
            <a:pPr algn="ctr">
              <a:lnSpc>
                <a:spcPts val="2520"/>
              </a:lnSpc>
            </a:pPr>
            <a:r>
              <a:rPr lang="en-US" sz="1800" spc="242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&amp;</a:t>
            </a:r>
          </a:p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 spc="242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Reflect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5511157" y="4776460"/>
            <a:ext cx="2366419" cy="954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spc="242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Discussion </a:t>
            </a:r>
          </a:p>
          <a:p>
            <a:pPr algn="ctr">
              <a:lnSpc>
                <a:spcPts val="2520"/>
              </a:lnSpc>
            </a:pPr>
            <a:r>
              <a:rPr lang="en-US" sz="1800" spc="242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&amp; </a:t>
            </a:r>
          </a:p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 spc="242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Negotiation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8820551" y="5437528"/>
            <a:ext cx="2764192" cy="640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 spc="242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Relationship strengthening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2700268" y="5581015"/>
            <a:ext cx="1905483" cy="954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spc="242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Collective test </a:t>
            </a:r>
          </a:p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 spc="242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&amp; learn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897472" y="1556958"/>
            <a:ext cx="17006030" cy="3670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66"/>
              </a:lnSpc>
              <a:spcBef>
                <a:spcPct val="0"/>
              </a:spcBef>
            </a:pPr>
            <a:r>
              <a:rPr lang="en-US" sz="2047" b="1" spc="276">
                <a:solidFill>
                  <a:srgbClr val="1E1E49"/>
                </a:solidFill>
                <a:latin typeface="Poppins Bold"/>
                <a:ea typeface="Poppins Bold"/>
                <a:cs typeface="Poppins Bold"/>
                <a:sym typeface="Poppins Bold"/>
              </a:rPr>
              <a:t>Humanity - Relationships - Collaboration - Learning - System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8052465" y="8424697"/>
            <a:ext cx="3086100" cy="954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spc="242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Zoom out</a:t>
            </a:r>
          </a:p>
          <a:p>
            <a:pPr algn="ctr">
              <a:lnSpc>
                <a:spcPts val="2520"/>
              </a:lnSpc>
            </a:pPr>
            <a:r>
              <a:rPr lang="en-US" sz="1800" spc="242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&amp; </a:t>
            </a:r>
          </a:p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 spc="242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reframe</a:t>
            </a:r>
          </a:p>
        </p:txBody>
      </p:sp>
      <p:grpSp>
        <p:nvGrpSpPr>
          <p:cNvPr id="45" name="Group 45"/>
          <p:cNvGrpSpPr/>
          <p:nvPr/>
        </p:nvGrpSpPr>
        <p:grpSpPr>
          <a:xfrm>
            <a:off x="10581871" y="7360273"/>
            <a:ext cx="2785032" cy="1818349"/>
            <a:chOff x="0" y="0"/>
            <a:chExt cx="1291108" cy="842966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1291108" cy="842966"/>
            </a:xfrm>
            <a:custGeom>
              <a:avLst/>
              <a:gdLst/>
              <a:ahLst/>
              <a:cxnLst/>
              <a:rect l="l" t="t" r="r" b="b"/>
              <a:pathLst>
                <a:path w="1291108" h="842966">
                  <a:moveTo>
                    <a:pt x="1291108" y="421483"/>
                  </a:moveTo>
                  <a:lnTo>
                    <a:pt x="884708" y="0"/>
                  </a:lnTo>
                  <a:lnTo>
                    <a:pt x="884708" y="203200"/>
                  </a:lnTo>
                  <a:lnTo>
                    <a:pt x="0" y="203200"/>
                  </a:lnTo>
                  <a:lnTo>
                    <a:pt x="0" y="639766"/>
                  </a:lnTo>
                  <a:lnTo>
                    <a:pt x="884708" y="639766"/>
                  </a:lnTo>
                  <a:lnTo>
                    <a:pt x="884708" y="842966"/>
                  </a:lnTo>
                  <a:lnTo>
                    <a:pt x="1291108" y="42148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7" name="TextBox 47"/>
            <p:cNvSpPr txBox="1"/>
            <p:nvPr/>
          </p:nvSpPr>
          <p:spPr>
            <a:xfrm>
              <a:off x="0" y="146050"/>
              <a:ext cx="1189508" cy="493716"/>
            </a:xfrm>
            <a:prstGeom prst="rect">
              <a:avLst/>
            </a:prstGeom>
          </p:spPr>
          <p:txBody>
            <a:bodyPr lIns="27432" tIns="27432" rIns="27432" bIns="27432" rtlCol="0" anchor="ctr"/>
            <a:lstStyle/>
            <a:p>
              <a:pPr algn="ctr">
                <a:lnSpc>
                  <a:spcPts val="2866"/>
                </a:lnSpc>
              </a:pPr>
              <a:r>
                <a:rPr lang="en-US" sz="2047" b="1" spc="276">
                  <a:solidFill>
                    <a:srgbClr val="B96A65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Consolidate concept</a:t>
              </a:r>
            </a:p>
          </p:txBody>
        </p:sp>
      </p:grpSp>
      <p:sp>
        <p:nvSpPr>
          <p:cNvPr id="48" name="TextBox 48"/>
          <p:cNvSpPr txBox="1"/>
          <p:nvPr/>
        </p:nvSpPr>
        <p:spPr>
          <a:xfrm>
            <a:off x="13262324" y="9028582"/>
            <a:ext cx="1342628" cy="325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 spc="242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Translate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72222" b="-172222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0097656" y="1667058"/>
            <a:ext cx="2081818" cy="2511020"/>
          </a:xfrm>
          <a:custGeom>
            <a:avLst/>
            <a:gdLst/>
            <a:ahLst/>
            <a:cxnLst/>
            <a:rect l="l" t="t" r="r" b="b"/>
            <a:pathLst>
              <a:path w="2081818" h="2511020">
                <a:moveTo>
                  <a:pt x="0" y="0"/>
                </a:moveTo>
                <a:lnTo>
                  <a:pt x="2081818" y="0"/>
                </a:lnTo>
                <a:lnTo>
                  <a:pt x="2081818" y="2511021"/>
                </a:lnTo>
                <a:lnTo>
                  <a:pt x="0" y="25110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4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7003748" y="4197930"/>
            <a:ext cx="2861809" cy="3495340"/>
          </a:xfrm>
          <a:custGeom>
            <a:avLst/>
            <a:gdLst/>
            <a:ahLst/>
            <a:cxnLst/>
            <a:rect l="l" t="t" r="r" b="b"/>
            <a:pathLst>
              <a:path w="2861809" h="3495340">
                <a:moveTo>
                  <a:pt x="0" y="0"/>
                </a:moveTo>
                <a:lnTo>
                  <a:pt x="2861809" y="0"/>
                </a:lnTo>
                <a:lnTo>
                  <a:pt x="2861809" y="3495339"/>
                </a:lnTo>
                <a:lnTo>
                  <a:pt x="0" y="34953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4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5" name="Group 5"/>
          <p:cNvGrpSpPr/>
          <p:nvPr/>
        </p:nvGrpSpPr>
        <p:grpSpPr>
          <a:xfrm>
            <a:off x="2384523" y="2450814"/>
            <a:ext cx="14644923" cy="5835729"/>
            <a:chOff x="0" y="0"/>
            <a:chExt cx="9642748" cy="384245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642748" cy="3842455"/>
            </a:xfrm>
            <a:custGeom>
              <a:avLst/>
              <a:gdLst/>
              <a:ahLst/>
              <a:cxnLst/>
              <a:rect l="l" t="t" r="r" b="b"/>
              <a:pathLst>
                <a:path w="9642748" h="3842455">
                  <a:moveTo>
                    <a:pt x="0" y="0"/>
                  </a:moveTo>
                  <a:lnTo>
                    <a:pt x="9642748" y="0"/>
                  </a:lnTo>
                  <a:lnTo>
                    <a:pt x="9642748" y="3842455"/>
                  </a:lnTo>
                  <a:lnTo>
                    <a:pt x="0" y="3842455"/>
                  </a:lnTo>
                  <a:close/>
                </a:path>
              </a:pathLst>
            </a:custGeom>
            <a:solidFill>
              <a:srgbClr val="7D94E6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9642748" cy="3861505"/>
            </a:xfrm>
            <a:prstGeom prst="rect">
              <a:avLst/>
            </a:prstGeom>
          </p:spPr>
          <p:txBody>
            <a:bodyPr lIns="27432" tIns="27432" rIns="27432" bIns="27432" rtlCol="0" anchor="ctr"/>
            <a:lstStyle/>
            <a:p>
              <a:pPr algn="ctr">
                <a:lnSpc>
                  <a:spcPts val="1435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9622710" y="8286543"/>
            <a:ext cx="2171372" cy="2668352"/>
          </a:xfrm>
          <a:custGeom>
            <a:avLst/>
            <a:gdLst/>
            <a:ahLst/>
            <a:cxnLst/>
            <a:rect l="l" t="t" r="r" b="b"/>
            <a:pathLst>
              <a:path w="2171372" h="2668352">
                <a:moveTo>
                  <a:pt x="0" y="0"/>
                </a:moveTo>
                <a:lnTo>
                  <a:pt x="2171371" y="0"/>
                </a:lnTo>
                <a:lnTo>
                  <a:pt x="2171371" y="2668352"/>
                </a:lnTo>
                <a:lnTo>
                  <a:pt x="0" y="26683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64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6371514" y="-1155170"/>
            <a:ext cx="1750604" cy="2138143"/>
          </a:xfrm>
          <a:custGeom>
            <a:avLst/>
            <a:gdLst/>
            <a:ahLst/>
            <a:cxnLst/>
            <a:rect l="l" t="t" r="r" b="b"/>
            <a:pathLst>
              <a:path w="1750604" h="2138143">
                <a:moveTo>
                  <a:pt x="0" y="0"/>
                </a:moveTo>
                <a:lnTo>
                  <a:pt x="1750605" y="0"/>
                </a:lnTo>
                <a:lnTo>
                  <a:pt x="1750605" y="2138143"/>
                </a:lnTo>
                <a:lnTo>
                  <a:pt x="0" y="21381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4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TextBox 10"/>
          <p:cNvSpPr txBox="1"/>
          <p:nvPr/>
        </p:nvSpPr>
        <p:spPr>
          <a:xfrm>
            <a:off x="5112888" y="1464903"/>
            <a:ext cx="9891386" cy="782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94"/>
              </a:lnSpc>
            </a:pPr>
            <a:r>
              <a:rPr lang="en-US" sz="221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Creating a safe space for learning and action for people with complex needs through a collaboration model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318366" y="536406"/>
            <a:ext cx="3706958" cy="392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23"/>
              </a:lnSpc>
              <a:spcBef>
                <a:spcPct val="0"/>
              </a:spcBef>
            </a:pPr>
            <a:r>
              <a:rPr lang="en-US" sz="2159" b="1">
                <a:solidFill>
                  <a:srgbClr val="FFFFFF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HUMAN LEARNING SYSTEM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710442" y="3744703"/>
            <a:ext cx="13319004" cy="3631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81353" lvl="1" indent="-440677" algn="l">
              <a:lnSpc>
                <a:spcPts val="5715"/>
              </a:lnSpc>
              <a:buFont typeface="Arial"/>
              <a:buChar char="•"/>
            </a:pPr>
            <a:r>
              <a:rPr lang="en-US" sz="4082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Creating an action plan of learning</a:t>
            </a:r>
          </a:p>
          <a:p>
            <a:pPr marL="881353" lvl="1" indent="-440677" algn="l">
              <a:lnSpc>
                <a:spcPts val="5715"/>
              </a:lnSpc>
              <a:buFont typeface="Arial"/>
              <a:buChar char="•"/>
            </a:pPr>
            <a:r>
              <a:rPr lang="en-US" sz="4082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SCAA support to test and learn</a:t>
            </a:r>
          </a:p>
          <a:p>
            <a:pPr marL="881353" lvl="1" indent="-440677" algn="l">
              <a:lnSpc>
                <a:spcPts val="5715"/>
              </a:lnSpc>
              <a:buFont typeface="Arial"/>
              <a:buChar char="•"/>
            </a:pPr>
            <a:r>
              <a:rPr lang="en-US" sz="4082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SCAA resources; peer researcher</a:t>
            </a:r>
          </a:p>
          <a:p>
            <a:pPr marL="881353" lvl="1" indent="-440677" algn="l">
              <a:lnSpc>
                <a:spcPts val="5715"/>
              </a:lnSpc>
              <a:buFont typeface="Arial"/>
              <a:buChar char="•"/>
            </a:pPr>
            <a:r>
              <a:rPr lang="en-US" sz="4082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Linking organisations together for better outcomes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860039" y="2584540"/>
            <a:ext cx="10357527" cy="6597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08"/>
              </a:lnSpc>
            </a:pPr>
            <a:r>
              <a:rPr lang="en-US" sz="3649" b="1">
                <a:solidFill>
                  <a:srgbClr val="FFFFFF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SCAA Offer to the system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379363" y="9978823"/>
            <a:ext cx="1529274" cy="1423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2"/>
              </a:lnSpc>
            </a:pPr>
            <a:r>
              <a:rPr lang="en-US" sz="816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www.scaadevon.org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318366" y="975318"/>
            <a:ext cx="3706958" cy="392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23"/>
              </a:lnSpc>
              <a:spcBef>
                <a:spcPct val="0"/>
              </a:spcBef>
            </a:pPr>
            <a:r>
              <a:rPr lang="en-US" sz="2159" b="1">
                <a:solidFill>
                  <a:srgbClr val="FFFFFF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SCAA - LCP - MARMM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255419" y="173122"/>
            <a:ext cx="3706958" cy="294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68"/>
              </a:lnSpc>
              <a:spcBef>
                <a:spcPct val="0"/>
              </a:spcBef>
            </a:pPr>
            <a:r>
              <a:rPr lang="en-US" sz="1620" b="1">
                <a:solidFill>
                  <a:srgbClr val="FFFFFF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SYSTEM CHANGE ACTION ALLIANCE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72222" b="-172222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0097656" y="1667058"/>
            <a:ext cx="2081818" cy="2511020"/>
          </a:xfrm>
          <a:custGeom>
            <a:avLst/>
            <a:gdLst/>
            <a:ahLst/>
            <a:cxnLst/>
            <a:rect l="l" t="t" r="r" b="b"/>
            <a:pathLst>
              <a:path w="2081818" h="2511020">
                <a:moveTo>
                  <a:pt x="0" y="0"/>
                </a:moveTo>
                <a:lnTo>
                  <a:pt x="2081818" y="0"/>
                </a:lnTo>
                <a:lnTo>
                  <a:pt x="2081818" y="2511021"/>
                </a:lnTo>
                <a:lnTo>
                  <a:pt x="0" y="25110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4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7003748" y="4197930"/>
            <a:ext cx="2861809" cy="3495340"/>
          </a:xfrm>
          <a:custGeom>
            <a:avLst/>
            <a:gdLst/>
            <a:ahLst/>
            <a:cxnLst/>
            <a:rect l="l" t="t" r="r" b="b"/>
            <a:pathLst>
              <a:path w="2861809" h="3495340">
                <a:moveTo>
                  <a:pt x="0" y="0"/>
                </a:moveTo>
                <a:lnTo>
                  <a:pt x="2861809" y="0"/>
                </a:lnTo>
                <a:lnTo>
                  <a:pt x="2861809" y="3495339"/>
                </a:lnTo>
                <a:lnTo>
                  <a:pt x="0" y="34953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4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9622710" y="8286543"/>
            <a:ext cx="2171372" cy="2668352"/>
          </a:xfrm>
          <a:custGeom>
            <a:avLst/>
            <a:gdLst/>
            <a:ahLst/>
            <a:cxnLst/>
            <a:rect l="l" t="t" r="r" b="b"/>
            <a:pathLst>
              <a:path w="2171372" h="2668352">
                <a:moveTo>
                  <a:pt x="0" y="0"/>
                </a:moveTo>
                <a:lnTo>
                  <a:pt x="2171371" y="0"/>
                </a:lnTo>
                <a:lnTo>
                  <a:pt x="2171371" y="2668352"/>
                </a:lnTo>
                <a:lnTo>
                  <a:pt x="0" y="26683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64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6" name="Group 6"/>
          <p:cNvGrpSpPr/>
          <p:nvPr/>
        </p:nvGrpSpPr>
        <p:grpSpPr>
          <a:xfrm>
            <a:off x="2761535" y="2450814"/>
            <a:ext cx="13638801" cy="6581106"/>
            <a:chOff x="0" y="0"/>
            <a:chExt cx="8980281" cy="433323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980281" cy="4333239"/>
            </a:xfrm>
            <a:custGeom>
              <a:avLst/>
              <a:gdLst/>
              <a:ahLst/>
              <a:cxnLst/>
              <a:rect l="l" t="t" r="r" b="b"/>
              <a:pathLst>
                <a:path w="8980281" h="4333239">
                  <a:moveTo>
                    <a:pt x="0" y="0"/>
                  </a:moveTo>
                  <a:lnTo>
                    <a:pt x="8980281" y="0"/>
                  </a:lnTo>
                  <a:lnTo>
                    <a:pt x="8980281" y="4333239"/>
                  </a:lnTo>
                  <a:lnTo>
                    <a:pt x="0" y="4333239"/>
                  </a:lnTo>
                  <a:close/>
                </a:path>
              </a:pathLst>
            </a:custGeom>
            <a:solidFill>
              <a:srgbClr val="F6907D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8980281" cy="4352289"/>
            </a:xfrm>
            <a:prstGeom prst="rect">
              <a:avLst/>
            </a:prstGeom>
          </p:spPr>
          <p:txBody>
            <a:bodyPr lIns="27432" tIns="27432" rIns="27432" bIns="27432" rtlCol="0" anchor="ctr"/>
            <a:lstStyle/>
            <a:p>
              <a:pPr algn="ctr">
                <a:lnSpc>
                  <a:spcPts val="1435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6371514" y="-1155170"/>
            <a:ext cx="1750604" cy="2138143"/>
          </a:xfrm>
          <a:custGeom>
            <a:avLst/>
            <a:gdLst/>
            <a:ahLst/>
            <a:cxnLst/>
            <a:rect l="l" t="t" r="r" b="b"/>
            <a:pathLst>
              <a:path w="1750604" h="2138143">
                <a:moveTo>
                  <a:pt x="0" y="0"/>
                </a:moveTo>
                <a:lnTo>
                  <a:pt x="1750605" y="0"/>
                </a:lnTo>
                <a:lnTo>
                  <a:pt x="1750605" y="2138143"/>
                </a:lnTo>
                <a:lnTo>
                  <a:pt x="0" y="21381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4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2415254" y="2080212"/>
            <a:ext cx="2810154" cy="1185374"/>
          </a:xfrm>
          <a:custGeom>
            <a:avLst/>
            <a:gdLst/>
            <a:ahLst/>
            <a:cxnLst/>
            <a:rect l="l" t="t" r="r" b="b"/>
            <a:pathLst>
              <a:path w="2810154" h="1185374">
                <a:moveTo>
                  <a:pt x="0" y="0"/>
                </a:moveTo>
                <a:lnTo>
                  <a:pt x="2810154" y="0"/>
                </a:lnTo>
                <a:lnTo>
                  <a:pt x="2810154" y="1185374"/>
                </a:lnTo>
                <a:lnTo>
                  <a:pt x="0" y="118537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TextBox 11"/>
          <p:cNvSpPr txBox="1"/>
          <p:nvPr/>
        </p:nvSpPr>
        <p:spPr>
          <a:xfrm>
            <a:off x="3820331" y="1464903"/>
            <a:ext cx="11113436" cy="639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34"/>
              </a:lnSpc>
            </a:pPr>
            <a:r>
              <a:rPr lang="en-US" sz="181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Creating a safe space for learning and action for people with complex needs through a collaboration model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318366" y="536406"/>
            <a:ext cx="3706958" cy="392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23"/>
              </a:lnSpc>
              <a:spcBef>
                <a:spcPct val="0"/>
              </a:spcBef>
            </a:pPr>
            <a:r>
              <a:rPr lang="en-US" sz="2159" b="1">
                <a:solidFill>
                  <a:srgbClr val="FFFFFF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HUMAN LEARNING SYSTEM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561360" y="3521879"/>
            <a:ext cx="12134542" cy="5432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28033" lvl="1" indent="-564016" algn="l">
              <a:lnSpc>
                <a:spcPts val="7314"/>
              </a:lnSpc>
              <a:buFont typeface="Arial"/>
              <a:buChar char="•"/>
            </a:pPr>
            <a:r>
              <a:rPr lang="en-US" sz="5224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test and learn new system approaches</a:t>
            </a:r>
          </a:p>
          <a:p>
            <a:pPr marL="1128033" lvl="1" indent="-564016" algn="l">
              <a:lnSpc>
                <a:spcPts val="7314"/>
              </a:lnSpc>
              <a:buFont typeface="Arial"/>
              <a:buChar char="•"/>
            </a:pPr>
            <a:r>
              <a:rPr lang="en-US" sz="5224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Prototyping</a:t>
            </a:r>
          </a:p>
          <a:p>
            <a:pPr marL="1128033" lvl="1" indent="-564016" algn="l">
              <a:lnSpc>
                <a:spcPts val="7314"/>
              </a:lnSpc>
              <a:buFont typeface="Arial"/>
              <a:buChar char="•"/>
            </a:pPr>
            <a:r>
              <a:rPr lang="en-US" sz="5224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Sharing best practice across the system</a:t>
            </a:r>
          </a:p>
          <a:p>
            <a:pPr algn="l">
              <a:lnSpc>
                <a:spcPts val="7314"/>
              </a:lnSpc>
            </a:pPr>
            <a:endParaRPr lang="en-US" sz="5224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7372120" y="2470737"/>
            <a:ext cx="5451072" cy="976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28"/>
              </a:lnSpc>
            </a:pPr>
            <a:r>
              <a:rPr lang="en-US" sz="5449" b="1">
                <a:solidFill>
                  <a:srgbClr val="FFFFFF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System Action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379363" y="9978823"/>
            <a:ext cx="1529274" cy="1423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2"/>
              </a:lnSpc>
            </a:pPr>
            <a:r>
              <a:rPr lang="en-US" sz="816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www.scaadevon.org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318366" y="975318"/>
            <a:ext cx="3706958" cy="392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23"/>
              </a:lnSpc>
              <a:spcBef>
                <a:spcPct val="0"/>
              </a:spcBef>
            </a:pPr>
            <a:r>
              <a:rPr lang="en-US" sz="2159" b="1">
                <a:solidFill>
                  <a:srgbClr val="FFFFFF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SCAA - LCP - MARMM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255419" y="173122"/>
            <a:ext cx="3706958" cy="294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268"/>
              </a:lnSpc>
              <a:spcBef>
                <a:spcPct val="0"/>
              </a:spcBef>
            </a:pPr>
            <a:r>
              <a:rPr lang="en-US" sz="1620" b="1">
                <a:solidFill>
                  <a:srgbClr val="FFFFFF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SYSTEM CHANGE ACTION ALLIANCE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72222" b="-172222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0097656" y="1667058"/>
            <a:ext cx="2081818" cy="2511020"/>
          </a:xfrm>
          <a:custGeom>
            <a:avLst/>
            <a:gdLst/>
            <a:ahLst/>
            <a:cxnLst/>
            <a:rect l="l" t="t" r="r" b="b"/>
            <a:pathLst>
              <a:path w="2081818" h="2511020">
                <a:moveTo>
                  <a:pt x="0" y="0"/>
                </a:moveTo>
                <a:lnTo>
                  <a:pt x="2081818" y="0"/>
                </a:lnTo>
                <a:lnTo>
                  <a:pt x="2081818" y="2511021"/>
                </a:lnTo>
                <a:lnTo>
                  <a:pt x="0" y="25110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4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7003748" y="4197930"/>
            <a:ext cx="2861809" cy="3495340"/>
          </a:xfrm>
          <a:custGeom>
            <a:avLst/>
            <a:gdLst/>
            <a:ahLst/>
            <a:cxnLst/>
            <a:rect l="l" t="t" r="r" b="b"/>
            <a:pathLst>
              <a:path w="2861809" h="3495340">
                <a:moveTo>
                  <a:pt x="0" y="0"/>
                </a:moveTo>
                <a:lnTo>
                  <a:pt x="2861809" y="0"/>
                </a:lnTo>
                <a:lnTo>
                  <a:pt x="2861809" y="3495339"/>
                </a:lnTo>
                <a:lnTo>
                  <a:pt x="0" y="34953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4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9622710" y="8286543"/>
            <a:ext cx="2171372" cy="2668352"/>
          </a:xfrm>
          <a:custGeom>
            <a:avLst/>
            <a:gdLst/>
            <a:ahLst/>
            <a:cxnLst/>
            <a:rect l="l" t="t" r="r" b="b"/>
            <a:pathLst>
              <a:path w="2171372" h="2668352">
                <a:moveTo>
                  <a:pt x="0" y="0"/>
                </a:moveTo>
                <a:lnTo>
                  <a:pt x="2171371" y="0"/>
                </a:lnTo>
                <a:lnTo>
                  <a:pt x="2171371" y="2668352"/>
                </a:lnTo>
                <a:lnTo>
                  <a:pt x="0" y="26683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64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6371514" y="-1155170"/>
            <a:ext cx="1750604" cy="2138143"/>
          </a:xfrm>
          <a:custGeom>
            <a:avLst/>
            <a:gdLst/>
            <a:ahLst/>
            <a:cxnLst/>
            <a:rect l="l" t="t" r="r" b="b"/>
            <a:pathLst>
              <a:path w="1750604" h="2138143">
                <a:moveTo>
                  <a:pt x="0" y="0"/>
                </a:moveTo>
                <a:lnTo>
                  <a:pt x="1750605" y="0"/>
                </a:lnTo>
                <a:lnTo>
                  <a:pt x="1750605" y="2138143"/>
                </a:lnTo>
                <a:lnTo>
                  <a:pt x="0" y="21381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4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4759146" y="982973"/>
            <a:ext cx="9462674" cy="8619635"/>
          </a:xfrm>
          <a:custGeom>
            <a:avLst/>
            <a:gdLst/>
            <a:ahLst/>
            <a:cxnLst/>
            <a:rect l="l" t="t" r="r" b="b"/>
            <a:pathLst>
              <a:path w="9462674" h="8619635">
                <a:moveTo>
                  <a:pt x="0" y="0"/>
                </a:moveTo>
                <a:lnTo>
                  <a:pt x="9462674" y="0"/>
                </a:lnTo>
                <a:lnTo>
                  <a:pt x="9462674" y="8619635"/>
                </a:lnTo>
                <a:lnTo>
                  <a:pt x="0" y="86196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TextBox 8"/>
          <p:cNvSpPr txBox="1"/>
          <p:nvPr/>
        </p:nvSpPr>
        <p:spPr>
          <a:xfrm>
            <a:off x="6108560" y="9831141"/>
            <a:ext cx="6549076" cy="4558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17"/>
              </a:lnSpc>
            </a:pPr>
            <a:r>
              <a:rPr lang="en-US" sz="2655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www.scaadevon.org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857610" y="2246980"/>
            <a:ext cx="7050975" cy="34752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899"/>
              </a:lnSpc>
              <a:spcBef>
                <a:spcPct val="0"/>
              </a:spcBef>
            </a:pPr>
            <a:r>
              <a:rPr lang="en-US" sz="4928" b="1">
                <a:solidFill>
                  <a:srgbClr val="208BA8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LEARNING AND BEING GUIDED BY THOSE WITH LIVED EXPERIENCE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449050" y="6274696"/>
            <a:ext cx="5868095" cy="8761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30"/>
              </a:lnSpc>
              <a:spcBef>
                <a:spcPct val="0"/>
              </a:spcBef>
            </a:pPr>
            <a:r>
              <a:rPr lang="en-US" sz="4878" spc="658">
                <a:solidFill>
                  <a:srgbClr val="E96050"/>
                </a:solidFill>
                <a:latin typeface="Poppins"/>
                <a:ea typeface="Poppins"/>
                <a:cs typeface="Poppins"/>
                <a:sym typeface="Poppins"/>
              </a:rPr>
              <a:t>The real voices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72222" b="-172222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0097656" y="1667058"/>
            <a:ext cx="2081818" cy="2511020"/>
          </a:xfrm>
          <a:custGeom>
            <a:avLst/>
            <a:gdLst/>
            <a:ahLst/>
            <a:cxnLst/>
            <a:rect l="l" t="t" r="r" b="b"/>
            <a:pathLst>
              <a:path w="2081818" h="2511020">
                <a:moveTo>
                  <a:pt x="0" y="0"/>
                </a:moveTo>
                <a:lnTo>
                  <a:pt x="2081818" y="0"/>
                </a:lnTo>
                <a:lnTo>
                  <a:pt x="2081818" y="2511021"/>
                </a:lnTo>
                <a:lnTo>
                  <a:pt x="0" y="25110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4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>
            <a:off x="2621642" y="2048804"/>
            <a:ext cx="13044715" cy="5757038"/>
            <a:chOff x="0" y="0"/>
            <a:chExt cx="8589113" cy="379064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589113" cy="3790642"/>
            </a:xfrm>
            <a:custGeom>
              <a:avLst/>
              <a:gdLst/>
              <a:ahLst/>
              <a:cxnLst/>
              <a:rect l="l" t="t" r="r" b="b"/>
              <a:pathLst>
                <a:path w="8589113" h="3790642">
                  <a:moveTo>
                    <a:pt x="0" y="0"/>
                  </a:moveTo>
                  <a:lnTo>
                    <a:pt x="8589113" y="0"/>
                  </a:lnTo>
                  <a:lnTo>
                    <a:pt x="8589113" y="3790642"/>
                  </a:lnTo>
                  <a:lnTo>
                    <a:pt x="0" y="3790642"/>
                  </a:lnTo>
                  <a:close/>
                </a:path>
              </a:pathLst>
            </a:custGeom>
            <a:solidFill>
              <a:srgbClr val="F6907D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19050"/>
              <a:ext cx="8589113" cy="3809692"/>
            </a:xfrm>
            <a:prstGeom prst="rect">
              <a:avLst/>
            </a:prstGeom>
          </p:spPr>
          <p:txBody>
            <a:bodyPr lIns="27432" tIns="27432" rIns="27432" bIns="27432" rtlCol="0" anchor="ctr"/>
            <a:lstStyle/>
            <a:p>
              <a:pPr algn="ctr">
                <a:lnSpc>
                  <a:spcPts val="1435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9622710" y="8286543"/>
            <a:ext cx="2171372" cy="2668352"/>
          </a:xfrm>
          <a:custGeom>
            <a:avLst/>
            <a:gdLst/>
            <a:ahLst/>
            <a:cxnLst/>
            <a:rect l="l" t="t" r="r" b="b"/>
            <a:pathLst>
              <a:path w="2171372" h="2668352">
                <a:moveTo>
                  <a:pt x="0" y="0"/>
                </a:moveTo>
                <a:lnTo>
                  <a:pt x="2171371" y="0"/>
                </a:lnTo>
                <a:lnTo>
                  <a:pt x="2171371" y="2668352"/>
                </a:lnTo>
                <a:lnTo>
                  <a:pt x="0" y="26683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4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6371514" y="-1155170"/>
            <a:ext cx="1750604" cy="2138143"/>
          </a:xfrm>
          <a:custGeom>
            <a:avLst/>
            <a:gdLst/>
            <a:ahLst/>
            <a:cxnLst/>
            <a:rect l="l" t="t" r="r" b="b"/>
            <a:pathLst>
              <a:path w="1750604" h="2138143">
                <a:moveTo>
                  <a:pt x="0" y="0"/>
                </a:moveTo>
                <a:lnTo>
                  <a:pt x="1750605" y="0"/>
                </a:lnTo>
                <a:lnTo>
                  <a:pt x="1750605" y="2138143"/>
                </a:lnTo>
                <a:lnTo>
                  <a:pt x="0" y="21381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64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1641106" y="922248"/>
            <a:ext cx="2758733" cy="5091621"/>
          </a:xfrm>
          <a:custGeom>
            <a:avLst/>
            <a:gdLst/>
            <a:ahLst/>
            <a:cxnLst/>
            <a:rect l="l" t="t" r="r" b="b"/>
            <a:pathLst>
              <a:path w="2758733" h="5091621">
                <a:moveTo>
                  <a:pt x="0" y="0"/>
                </a:moveTo>
                <a:lnTo>
                  <a:pt x="2758733" y="0"/>
                </a:lnTo>
                <a:lnTo>
                  <a:pt x="2758733" y="5091621"/>
                </a:lnTo>
                <a:lnTo>
                  <a:pt x="0" y="509162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TextBox 10"/>
          <p:cNvSpPr txBox="1"/>
          <p:nvPr/>
        </p:nvSpPr>
        <p:spPr>
          <a:xfrm>
            <a:off x="6371514" y="2294636"/>
            <a:ext cx="6032957" cy="750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4"/>
              </a:lnSpc>
            </a:pPr>
            <a:r>
              <a:rPr lang="en-US" sz="4203" b="1">
                <a:solidFill>
                  <a:srgbClr val="FFFFFF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Human Element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604292" y="4424796"/>
            <a:ext cx="9444909" cy="2932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27018" lvl="1" indent="-363509" algn="l">
              <a:lnSpc>
                <a:spcPts val="4714"/>
              </a:lnSpc>
              <a:buFont typeface="Arial"/>
              <a:buChar char="•"/>
            </a:pPr>
            <a:r>
              <a:rPr lang="en-US" sz="3367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MARMM signed mandate -IG</a:t>
            </a:r>
          </a:p>
          <a:p>
            <a:pPr marL="727018" lvl="1" indent="-363509" algn="l">
              <a:lnSpc>
                <a:spcPts val="4714"/>
              </a:lnSpc>
              <a:buFont typeface="Arial"/>
              <a:buChar char="•"/>
            </a:pPr>
            <a:r>
              <a:rPr lang="en-US" sz="3367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Safeguarding/TAP</a:t>
            </a:r>
          </a:p>
          <a:p>
            <a:pPr marL="727018" lvl="1" indent="-363509" algn="l">
              <a:lnSpc>
                <a:spcPts val="4714"/>
              </a:lnSpc>
              <a:buFont typeface="Arial"/>
              <a:buChar char="•"/>
            </a:pPr>
            <a:r>
              <a:rPr lang="en-US" sz="3367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SCAA System Stories - PMSCC</a:t>
            </a:r>
          </a:p>
          <a:p>
            <a:pPr marL="727018" lvl="1" indent="-363509" algn="l">
              <a:lnSpc>
                <a:spcPts val="4714"/>
              </a:lnSpc>
              <a:buFont typeface="Arial"/>
              <a:buChar char="•"/>
            </a:pPr>
            <a:r>
              <a:rPr lang="en-US" sz="3367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Voice of Lived Experience - Consent led</a:t>
            </a:r>
          </a:p>
          <a:p>
            <a:pPr algn="l">
              <a:lnSpc>
                <a:spcPts val="4714"/>
              </a:lnSpc>
            </a:pPr>
            <a:endParaRPr lang="en-US" sz="3367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4665539" y="3462744"/>
            <a:ext cx="10383662" cy="666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36"/>
              </a:lnSpc>
            </a:pPr>
            <a:r>
              <a:rPr lang="en-US" sz="3740" b="1">
                <a:solidFill>
                  <a:srgbClr val="FFFFFF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MARMM, System Stories, TAP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152115" y="9563569"/>
            <a:ext cx="5983769" cy="456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24"/>
              </a:lnSpc>
            </a:pPr>
            <a:r>
              <a:rPr lang="en-US" sz="266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www.scaadevon.org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604292" y="406607"/>
            <a:ext cx="8036836" cy="96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440"/>
              </a:lnSpc>
              <a:spcBef>
                <a:spcPct val="0"/>
              </a:spcBef>
            </a:pPr>
            <a:r>
              <a:rPr lang="en-US" sz="5314" b="1">
                <a:solidFill>
                  <a:srgbClr val="FFFFFF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SCAA - LCP - MARMM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72222" b="-172222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0097656" y="1667058"/>
            <a:ext cx="2081818" cy="2511020"/>
          </a:xfrm>
          <a:custGeom>
            <a:avLst/>
            <a:gdLst/>
            <a:ahLst/>
            <a:cxnLst/>
            <a:rect l="l" t="t" r="r" b="b"/>
            <a:pathLst>
              <a:path w="2081818" h="2511020">
                <a:moveTo>
                  <a:pt x="0" y="0"/>
                </a:moveTo>
                <a:lnTo>
                  <a:pt x="2081818" y="0"/>
                </a:lnTo>
                <a:lnTo>
                  <a:pt x="2081818" y="2511021"/>
                </a:lnTo>
                <a:lnTo>
                  <a:pt x="0" y="25110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4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7003748" y="4197930"/>
            <a:ext cx="2861809" cy="3495340"/>
          </a:xfrm>
          <a:custGeom>
            <a:avLst/>
            <a:gdLst/>
            <a:ahLst/>
            <a:cxnLst/>
            <a:rect l="l" t="t" r="r" b="b"/>
            <a:pathLst>
              <a:path w="2861809" h="3495340">
                <a:moveTo>
                  <a:pt x="0" y="0"/>
                </a:moveTo>
                <a:lnTo>
                  <a:pt x="2861809" y="0"/>
                </a:lnTo>
                <a:lnTo>
                  <a:pt x="2861809" y="3495339"/>
                </a:lnTo>
                <a:lnTo>
                  <a:pt x="0" y="34953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4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5" name="Group 5"/>
          <p:cNvGrpSpPr/>
          <p:nvPr/>
        </p:nvGrpSpPr>
        <p:grpSpPr>
          <a:xfrm>
            <a:off x="1777270" y="2922568"/>
            <a:ext cx="13997397" cy="6151476"/>
            <a:chOff x="0" y="0"/>
            <a:chExt cx="9216393" cy="405035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216393" cy="4050354"/>
            </a:xfrm>
            <a:custGeom>
              <a:avLst/>
              <a:gdLst/>
              <a:ahLst/>
              <a:cxnLst/>
              <a:rect l="l" t="t" r="r" b="b"/>
              <a:pathLst>
                <a:path w="9216393" h="4050354">
                  <a:moveTo>
                    <a:pt x="0" y="0"/>
                  </a:moveTo>
                  <a:lnTo>
                    <a:pt x="9216393" y="0"/>
                  </a:lnTo>
                  <a:lnTo>
                    <a:pt x="9216393" y="4050354"/>
                  </a:lnTo>
                  <a:lnTo>
                    <a:pt x="0" y="4050354"/>
                  </a:lnTo>
                  <a:close/>
                </a:path>
              </a:pathLst>
            </a:custGeom>
            <a:solidFill>
              <a:srgbClr val="7D94E6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9216393" cy="4069404"/>
            </a:xfrm>
            <a:prstGeom prst="rect">
              <a:avLst/>
            </a:prstGeom>
          </p:spPr>
          <p:txBody>
            <a:bodyPr lIns="27432" tIns="27432" rIns="27432" bIns="27432" rtlCol="0" anchor="ctr"/>
            <a:lstStyle/>
            <a:p>
              <a:pPr algn="ctr">
                <a:lnSpc>
                  <a:spcPts val="1435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9622710" y="8286543"/>
            <a:ext cx="2171372" cy="2668352"/>
          </a:xfrm>
          <a:custGeom>
            <a:avLst/>
            <a:gdLst/>
            <a:ahLst/>
            <a:cxnLst/>
            <a:rect l="l" t="t" r="r" b="b"/>
            <a:pathLst>
              <a:path w="2171372" h="2668352">
                <a:moveTo>
                  <a:pt x="0" y="0"/>
                </a:moveTo>
                <a:lnTo>
                  <a:pt x="2171371" y="0"/>
                </a:lnTo>
                <a:lnTo>
                  <a:pt x="2171371" y="2668352"/>
                </a:lnTo>
                <a:lnTo>
                  <a:pt x="0" y="26683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64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6371514" y="-1155170"/>
            <a:ext cx="1750604" cy="2138143"/>
          </a:xfrm>
          <a:custGeom>
            <a:avLst/>
            <a:gdLst/>
            <a:ahLst/>
            <a:cxnLst/>
            <a:rect l="l" t="t" r="r" b="b"/>
            <a:pathLst>
              <a:path w="1750604" h="2138143">
                <a:moveTo>
                  <a:pt x="0" y="0"/>
                </a:moveTo>
                <a:lnTo>
                  <a:pt x="1750605" y="0"/>
                </a:lnTo>
                <a:lnTo>
                  <a:pt x="1750605" y="2138143"/>
                </a:lnTo>
                <a:lnTo>
                  <a:pt x="0" y="21381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4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0" name="Group 10"/>
          <p:cNvGrpSpPr/>
          <p:nvPr/>
        </p:nvGrpSpPr>
        <p:grpSpPr>
          <a:xfrm>
            <a:off x="1403944" y="2249587"/>
            <a:ext cx="4738970" cy="2459195"/>
            <a:chOff x="0" y="0"/>
            <a:chExt cx="1624429" cy="84296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624429" cy="842966"/>
            </a:xfrm>
            <a:custGeom>
              <a:avLst/>
              <a:gdLst/>
              <a:ahLst/>
              <a:cxnLst/>
              <a:rect l="l" t="t" r="r" b="b"/>
              <a:pathLst>
                <a:path w="1624429" h="842966">
                  <a:moveTo>
                    <a:pt x="1624429" y="421483"/>
                  </a:moveTo>
                  <a:lnTo>
                    <a:pt x="1218029" y="0"/>
                  </a:lnTo>
                  <a:lnTo>
                    <a:pt x="1218029" y="203200"/>
                  </a:lnTo>
                  <a:lnTo>
                    <a:pt x="0" y="203200"/>
                  </a:lnTo>
                  <a:lnTo>
                    <a:pt x="0" y="639766"/>
                  </a:lnTo>
                  <a:lnTo>
                    <a:pt x="1218029" y="639766"/>
                  </a:lnTo>
                  <a:lnTo>
                    <a:pt x="1218029" y="842966"/>
                  </a:lnTo>
                  <a:lnTo>
                    <a:pt x="1624429" y="42148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127000"/>
              <a:ext cx="1522829" cy="512766"/>
            </a:xfrm>
            <a:prstGeom prst="rect">
              <a:avLst/>
            </a:prstGeom>
          </p:spPr>
          <p:txBody>
            <a:bodyPr lIns="27432" tIns="27432" rIns="27432" bIns="27432" rtlCol="0" anchor="ctr"/>
            <a:lstStyle/>
            <a:p>
              <a:pPr algn="ctr">
                <a:lnSpc>
                  <a:spcPts val="3706"/>
                </a:lnSpc>
              </a:pPr>
              <a:r>
                <a:rPr lang="en-US" sz="2647" b="1" spc="357">
                  <a:solidFill>
                    <a:srgbClr val="32659A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Define the Culture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2910468" y="4586778"/>
            <a:ext cx="4738970" cy="2459195"/>
            <a:chOff x="0" y="0"/>
            <a:chExt cx="1624429" cy="84296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624429" cy="842966"/>
            </a:xfrm>
            <a:custGeom>
              <a:avLst/>
              <a:gdLst/>
              <a:ahLst/>
              <a:cxnLst/>
              <a:rect l="l" t="t" r="r" b="b"/>
              <a:pathLst>
                <a:path w="1624429" h="842966">
                  <a:moveTo>
                    <a:pt x="1624429" y="421483"/>
                  </a:moveTo>
                  <a:lnTo>
                    <a:pt x="1218029" y="0"/>
                  </a:lnTo>
                  <a:lnTo>
                    <a:pt x="1218029" y="203200"/>
                  </a:lnTo>
                  <a:lnTo>
                    <a:pt x="0" y="203200"/>
                  </a:lnTo>
                  <a:lnTo>
                    <a:pt x="0" y="639766"/>
                  </a:lnTo>
                  <a:lnTo>
                    <a:pt x="1218029" y="639766"/>
                  </a:lnTo>
                  <a:lnTo>
                    <a:pt x="1218029" y="842966"/>
                  </a:lnTo>
                  <a:lnTo>
                    <a:pt x="1624429" y="42148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127000"/>
              <a:ext cx="1522829" cy="512766"/>
            </a:xfrm>
            <a:prstGeom prst="rect">
              <a:avLst/>
            </a:prstGeom>
          </p:spPr>
          <p:txBody>
            <a:bodyPr lIns="27432" tIns="27432" rIns="27432" bIns="27432" rtlCol="0" anchor="ctr"/>
            <a:lstStyle/>
            <a:p>
              <a:pPr algn="ctr">
                <a:lnSpc>
                  <a:spcPts val="3706"/>
                </a:lnSpc>
              </a:pPr>
              <a:r>
                <a:rPr lang="en-US" sz="2647" b="1" spc="357">
                  <a:solidFill>
                    <a:srgbClr val="32659A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No blame, judgement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5126587" y="6799105"/>
            <a:ext cx="4738970" cy="2459195"/>
            <a:chOff x="0" y="0"/>
            <a:chExt cx="1624429" cy="84296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624429" cy="842966"/>
            </a:xfrm>
            <a:custGeom>
              <a:avLst/>
              <a:gdLst/>
              <a:ahLst/>
              <a:cxnLst/>
              <a:rect l="l" t="t" r="r" b="b"/>
              <a:pathLst>
                <a:path w="1624429" h="842966">
                  <a:moveTo>
                    <a:pt x="1624429" y="421483"/>
                  </a:moveTo>
                  <a:lnTo>
                    <a:pt x="1218029" y="0"/>
                  </a:lnTo>
                  <a:lnTo>
                    <a:pt x="1218029" y="203200"/>
                  </a:lnTo>
                  <a:lnTo>
                    <a:pt x="0" y="203200"/>
                  </a:lnTo>
                  <a:lnTo>
                    <a:pt x="0" y="639766"/>
                  </a:lnTo>
                  <a:lnTo>
                    <a:pt x="1218029" y="639766"/>
                  </a:lnTo>
                  <a:lnTo>
                    <a:pt x="1218029" y="842966"/>
                  </a:lnTo>
                  <a:lnTo>
                    <a:pt x="1624429" y="42148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127000"/>
              <a:ext cx="1522829" cy="512766"/>
            </a:xfrm>
            <a:prstGeom prst="rect">
              <a:avLst/>
            </a:prstGeom>
          </p:spPr>
          <p:txBody>
            <a:bodyPr lIns="27432" tIns="27432" rIns="27432" bIns="27432" rtlCol="0" anchor="ctr"/>
            <a:lstStyle/>
            <a:p>
              <a:pPr algn="ctr">
                <a:lnSpc>
                  <a:spcPts val="3706"/>
                </a:lnSpc>
              </a:pPr>
              <a:r>
                <a:rPr lang="en-US" sz="2647" b="1" spc="357">
                  <a:solidFill>
                    <a:srgbClr val="32659A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Creating Safety</a:t>
              </a:r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3331839" y="1051531"/>
            <a:ext cx="13539707" cy="960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33"/>
              </a:lnSpc>
            </a:pPr>
            <a:r>
              <a:rPr lang="en-US" sz="5309" b="1">
                <a:solidFill>
                  <a:srgbClr val="FFFFFF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SCAA Offer to the System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697635" y="9563569"/>
            <a:ext cx="4595124" cy="456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23"/>
              </a:lnSpc>
            </a:pPr>
            <a:r>
              <a:rPr lang="en-US" sz="265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www.scaadevon.org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590830" y="2988012"/>
            <a:ext cx="13997397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Journey Mapping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9622710" y="4586778"/>
            <a:ext cx="5730904" cy="3106491"/>
            <a:chOff x="0" y="0"/>
            <a:chExt cx="3773435" cy="2045426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3773435" cy="2045426"/>
            </a:xfrm>
            <a:custGeom>
              <a:avLst/>
              <a:gdLst/>
              <a:ahLst/>
              <a:cxnLst/>
              <a:rect l="l" t="t" r="r" b="b"/>
              <a:pathLst>
                <a:path w="3773435" h="2045426">
                  <a:moveTo>
                    <a:pt x="0" y="0"/>
                  </a:moveTo>
                  <a:lnTo>
                    <a:pt x="3773435" y="0"/>
                  </a:lnTo>
                  <a:lnTo>
                    <a:pt x="3773435" y="2045426"/>
                  </a:lnTo>
                  <a:lnTo>
                    <a:pt x="0" y="2045426"/>
                  </a:lnTo>
                  <a:close/>
                </a:path>
              </a:pathLst>
            </a:custGeom>
            <a:solidFill>
              <a:srgbClr val="F6907D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19050"/>
              <a:ext cx="3773435" cy="2064476"/>
            </a:xfrm>
            <a:prstGeom prst="rect">
              <a:avLst/>
            </a:prstGeom>
          </p:spPr>
          <p:txBody>
            <a:bodyPr lIns="27432" tIns="27432" rIns="27432" bIns="27432" rtlCol="0" anchor="ctr"/>
            <a:lstStyle/>
            <a:p>
              <a:pPr algn="ctr">
                <a:lnSpc>
                  <a:spcPts val="1435"/>
                </a:lnSpc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10924369" y="4651632"/>
            <a:ext cx="3330319" cy="391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4"/>
              </a:lnSpc>
            </a:pPr>
            <a:r>
              <a:rPr lang="en-US" sz="2203" b="1">
                <a:solidFill>
                  <a:srgbClr val="FFFFFF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Learning Element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1069126" y="5086350"/>
            <a:ext cx="2838072" cy="349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2"/>
              </a:lnSpc>
            </a:pPr>
            <a:r>
              <a:rPr lang="en-US" sz="1973" b="1">
                <a:solidFill>
                  <a:srgbClr val="FFFFFF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Journey Mapping 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0017914" y="5669346"/>
            <a:ext cx="5143230" cy="19340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03040" lvl="1" indent="-201520" algn="just">
              <a:lnSpc>
                <a:spcPts val="2613"/>
              </a:lnSpc>
              <a:buFont typeface="Arial"/>
              <a:buChar char="•"/>
            </a:pPr>
            <a:r>
              <a:rPr lang="en-US" sz="1866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System coming together to map the journey of the client/patient</a:t>
            </a:r>
          </a:p>
          <a:p>
            <a:pPr marL="806080" lvl="2" indent="-268693" algn="just">
              <a:lnSpc>
                <a:spcPts val="2613"/>
              </a:lnSpc>
              <a:buFont typeface="Arial"/>
              <a:buChar char="⚬"/>
            </a:pPr>
            <a:r>
              <a:rPr lang="en-US" sz="1866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System Conditions</a:t>
            </a:r>
          </a:p>
          <a:p>
            <a:pPr marL="806080" lvl="2" indent="-268693" algn="just">
              <a:lnSpc>
                <a:spcPts val="2613"/>
              </a:lnSpc>
              <a:buFont typeface="Arial"/>
              <a:buChar char="⚬"/>
            </a:pPr>
            <a:r>
              <a:rPr lang="en-US" sz="1866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System Pressures</a:t>
            </a:r>
          </a:p>
          <a:p>
            <a:pPr marL="806080" lvl="2" indent="-268693" algn="just">
              <a:lnSpc>
                <a:spcPts val="2613"/>
              </a:lnSpc>
              <a:buFont typeface="Arial"/>
              <a:buChar char="⚬"/>
            </a:pPr>
            <a:r>
              <a:rPr lang="en-US" sz="1866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What we know</a:t>
            </a:r>
          </a:p>
          <a:p>
            <a:pPr marL="806080" lvl="2" indent="-268693" algn="just">
              <a:lnSpc>
                <a:spcPts val="2613"/>
              </a:lnSpc>
              <a:buFont typeface="Arial"/>
              <a:buChar char="⚬"/>
            </a:pPr>
            <a:r>
              <a:rPr lang="en-US" sz="1866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What questions still need answering</a:t>
            </a:r>
          </a:p>
        </p:txBody>
      </p:sp>
      <p:sp>
        <p:nvSpPr>
          <p:cNvPr id="28" name="Freeform 28"/>
          <p:cNvSpPr/>
          <p:nvPr/>
        </p:nvSpPr>
        <p:spPr>
          <a:xfrm>
            <a:off x="8148356" y="4289056"/>
            <a:ext cx="1991289" cy="1708888"/>
          </a:xfrm>
          <a:custGeom>
            <a:avLst/>
            <a:gdLst/>
            <a:ahLst/>
            <a:cxnLst/>
            <a:rect l="l" t="t" r="r" b="b"/>
            <a:pathLst>
              <a:path w="1991289" h="1708888">
                <a:moveTo>
                  <a:pt x="0" y="0"/>
                </a:moveTo>
                <a:lnTo>
                  <a:pt x="1991288" y="0"/>
                </a:lnTo>
                <a:lnTo>
                  <a:pt x="1991288" y="1708888"/>
                </a:lnTo>
                <a:lnTo>
                  <a:pt x="0" y="17088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539725" cy="10428595"/>
          </a:xfrm>
          <a:custGeom>
            <a:avLst/>
            <a:gdLst/>
            <a:ahLst/>
            <a:cxnLst/>
            <a:rect l="l" t="t" r="r" b="b"/>
            <a:pathLst>
              <a:path w="18539725" h="10428595">
                <a:moveTo>
                  <a:pt x="0" y="0"/>
                </a:moveTo>
                <a:lnTo>
                  <a:pt x="18539725" y="0"/>
                </a:lnTo>
                <a:lnTo>
                  <a:pt x="18539725" y="10428595"/>
                </a:lnTo>
                <a:lnTo>
                  <a:pt x="0" y="104285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338</Words>
  <Application>Microsoft Office PowerPoint</Application>
  <PresentationFormat>Custom</PresentationFormat>
  <Paragraphs>89</Paragraphs>
  <Slides>13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Arial</vt:lpstr>
      <vt:lpstr>Canva Sans Bold</vt:lpstr>
      <vt:lpstr>Poppins</vt:lpstr>
      <vt:lpstr>Poppins Italics</vt:lpstr>
      <vt:lpstr>Open Sans Bold</vt:lpstr>
      <vt:lpstr>Calibri</vt:lpstr>
      <vt:lpstr>Poppins Ultra-Bold</vt:lpstr>
      <vt:lpstr>Aptos</vt:lpstr>
      <vt:lpstr>Poppins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Copy of SCAA - LCP - MARMM (Presentation)</dc:title>
  <dc:creator>Claire Fisher</dc:creator>
  <cp:lastModifiedBy>Claire Fisher</cp:lastModifiedBy>
  <cp:revision>2</cp:revision>
  <dcterms:created xsi:type="dcterms:W3CDTF">2006-08-16T00:00:00Z</dcterms:created>
  <dcterms:modified xsi:type="dcterms:W3CDTF">2024-10-29T08:54:30Z</dcterms:modified>
  <dc:identifier>DAGUZz6v4uA</dc:identifier>
</cp:coreProperties>
</file>