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4"/>
    <p:sldMasterId id="2147483739" r:id="rId5"/>
  </p:sldMasterIdLst>
  <p:notesMasterIdLst>
    <p:notesMasterId r:id="rId19"/>
  </p:notesMasterIdLst>
  <p:handoutMasterIdLst>
    <p:handoutMasterId r:id="rId20"/>
  </p:handoutMasterIdLst>
  <p:sldIdLst>
    <p:sldId id="289" r:id="rId6"/>
    <p:sldId id="2145706460" r:id="rId7"/>
    <p:sldId id="2145706459" r:id="rId8"/>
    <p:sldId id="2145706468" r:id="rId9"/>
    <p:sldId id="2145706461" r:id="rId10"/>
    <p:sldId id="2145706462" r:id="rId11"/>
    <p:sldId id="2145706463" r:id="rId12"/>
    <p:sldId id="2145706467" r:id="rId13"/>
    <p:sldId id="2145706464" r:id="rId14"/>
    <p:sldId id="2147475224" r:id="rId15"/>
    <p:sldId id="2147478406" r:id="rId16"/>
    <p:sldId id="2145706466" r:id="rId17"/>
    <p:sldId id="2147478408" r:id="rId18"/>
  </p:sldIdLst>
  <p:sldSz cx="18288000" cy="10287000"/>
  <p:notesSz cx="6797675" cy="9926638"/>
  <p:custDataLst>
    <p:tags r:id="rId21"/>
  </p:custDataLst>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guide id="3" orient="horz" pos="874" userDrawn="1">
          <p15:clr>
            <a:srgbClr val="A4A3A4"/>
          </p15:clr>
        </p15:guide>
        <p15:guide id="4" pos="630" userDrawn="1">
          <p15:clr>
            <a:srgbClr val="A4A3A4"/>
          </p15:clr>
        </p15:guide>
        <p15:guide id="5" orient="horz" pos="3194" userDrawn="1">
          <p15:clr>
            <a:srgbClr val="A4A3A4"/>
          </p15:clr>
        </p15:guide>
        <p15:guide id="6" orient="horz" pos="65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29222-C482-7AE1-F008-D3541D198ABB}" name="CURTIS, Jo (NHS DEVON ICB - 15N)" initials="C1" userId="S::jo.curtis@nhs.net::aab8d7b6-fa0e-48e9-a78e-0ffa9664c888" providerId="AD"/>
  <p188:author id="{392B7143-060A-41E1-26FC-2C8AB2AE759C}" name="Lucy Pare" initials="LP" userId="S::PareL@newdccg.nhs.uk::01a817db-24ca-4389-bc75-a39427ab6242" providerId="AD"/>
  <p188:author id="{F6CFF4AA-4829-A944-0CA4-13133BFB1256}" name="HIGGINS, Louise (NHS DEVON ICB - 15N)" initials="H1" userId="S::louise.higgins1@nhs.net::8b2fd962-52eb-4132-be47-6a341e504d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tthew Neylan" initials="MN" lastIdx="3" clrIdx="0"/>
  <p:cmAuthor id="1" name="LCA" initials="" lastIdx="1" clrIdx="1"/>
  <p:cmAuthor id="2" name="Angela Pedder" initials="AMP" lastIdx="4" clrIdx="2"/>
  <p:cmAuthor id="3" name="Nicola Bonas" initials="NB" lastIdx="5" clrIdx="3"/>
  <p:cmAuthor id="4" name="Philippa Slinger" initials="PS" lastIdx="1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CBCDD9"/>
    <a:srgbClr val="CCCCFF"/>
    <a:srgbClr val="9966FF"/>
    <a:srgbClr val="003087"/>
    <a:srgbClr val="FABA00"/>
    <a:srgbClr val="00937F"/>
    <a:srgbClr val="00A9CE"/>
    <a:srgbClr val="009139"/>
    <a:srgbClr val="009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F1BE5-61FB-4CAC-B0C0-F8EF93758D1E}" v="38" dt="2025-05-22T09:42:06.613"/>
    <p1510:client id="{517AB192-A459-4FAD-BA1C-F60CE8BA1DBB}" v="10" dt="2025-05-22T09:45:41.114"/>
    <p1510:client id="{EB2C27C0-4E75-48B5-894E-7084712057A7}" v="3" dt="2025-05-22T09:30:58.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20"/>
        <p:guide pos="5760"/>
        <p:guide orient="horz" pos="874"/>
        <p:guide pos="630"/>
        <p:guide orient="horz" pos="3194"/>
        <p:guide orient="horz" pos="654"/>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BB7BB-8996-4B53-B844-03A6CEEF9403}" type="doc">
      <dgm:prSet loTypeId="urn:microsoft.com/office/officeart/2005/8/layout/chevron2" loCatId="process" qsTypeId="urn:microsoft.com/office/officeart/2005/8/quickstyle/simple5" qsCatId="simple" csTypeId="urn:microsoft.com/office/officeart/2005/8/colors/colorful5" csCatId="colorful" phldr="1"/>
      <dgm:spPr/>
      <dgm:t>
        <a:bodyPr/>
        <a:lstStyle/>
        <a:p>
          <a:endParaRPr lang="en-GB"/>
        </a:p>
      </dgm:t>
    </dgm:pt>
    <dgm:pt modelId="{A1D13927-D9E7-4AE0-A212-383CF09D428E}">
      <dgm:prSet phldrT="[Text]" custT="1"/>
      <dgm:spPr/>
      <dgm:t>
        <a:bodyPr/>
        <a:lstStyle/>
        <a:p>
          <a:pPr algn="ctr"/>
          <a:r>
            <a:rPr lang="en-GB" sz="2000"/>
            <a:t>Q1</a:t>
          </a:r>
        </a:p>
      </dgm:t>
    </dgm:pt>
    <dgm:pt modelId="{B8E58B73-5891-490D-9980-B8D1E9D4174B}" type="parTrans" cxnId="{B0AEA35F-DB9E-4346-A096-0BD441007AD3}">
      <dgm:prSet/>
      <dgm:spPr/>
      <dgm:t>
        <a:bodyPr/>
        <a:lstStyle/>
        <a:p>
          <a:pPr algn="l"/>
          <a:endParaRPr lang="en-GB" sz="2000"/>
        </a:p>
      </dgm:t>
    </dgm:pt>
    <dgm:pt modelId="{62EE191E-DEEE-4CC5-B1A6-41A4E4CFCF3F}" type="sibTrans" cxnId="{B0AEA35F-DB9E-4346-A096-0BD441007AD3}">
      <dgm:prSet/>
      <dgm:spPr/>
      <dgm:t>
        <a:bodyPr/>
        <a:lstStyle/>
        <a:p>
          <a:pPr algn="l"/>
          <a:endParaRPr lang="en-GB" sz="2000"/>
        </a:p>
      </dgm:t>
    </dgm:pt>
    <dgm:pt modelId="{C176EAD7-88EB-4AF9-BBEB-6ADAC4599FF4}">
      <dgm:prSet phldrT="[Text]" custT="1"/>
      <dgm:spPr/>
      <dgm:t>
        <a:bodyPr/>
        <a:lstStyle/>
        <a:p>
          <a:pPr algn="l"/>
          <a:r>
            <a:rPr lang="en-GB" sz="2000"/>
            <a:t>Set ICB commitment to neighbourhood health development </a:t>
          </a:r>
        </a:p>
      </dgm:t>
    </dgm:pt>
    <dgm:pt modelId="{E1A8FFBA-1AE9-4951-8D93-BC6D5F15C9C0}" type="parTrans" cxnId="{192766B5-BBC0-44B8-AE14-CCB2DE837D89}">
      <dgm:prSet/>
      <dgm:spPr/>
      <dgm:t>
        <a:bodyPr/>
        <a:lstStyle/>
        <a:p>
          <a:pPr algn="l"/>
          <a:endParaRPr lang="en-GB" sz="2000"/>
        </a:p>
      </dgm:t>
    </dgm:pt>
    <dgm:pt modelId="{E8D62D8E-7BE9-45D1-BAB0-F39F10C09092}" type="sibTrans" cxnId="{192766B5-BBC0-44B8-AE14-CCB2DE837D89}">
      <dgm:prSet/>
      <dgm:spPr/>
      <dgm:t>
        <a:bodyPr/>
        <a:lstStyle/>
        <a:p>
          <a:pPr algn="l"/>
          <a:endParaRPr lang="en-GB" sz="2000"/>
        </a:p>
      </dgm:t>
    </dgm:pt>
    <dgm:pt modelId="{F14A2CF4-B14A-4C32-8A4C-191C98335F04}">
      <dgm:prSet phldrT="[Text]" custT="1"/>
      <dgm:spPr/>
      <dgm:t>
        <a:bodyPr/>
        <a:lstStyle/>
        <a:p>
          <a:pPr algn="ctr"/>
          <a:r>
            <a:rPr lang="en-GB" sz="2000"/>
            <a:t>Q2</a:t>
          </a:r>
        </a:p>
      </dgm:t>
    </dgm:pt>
    <dgm:pt modelId="{E88E68FE-A934-413F-BD94-4B419E6445AD}" type="parTrans" cxnId="{9B59B1BC-4395-4CC1-8F71-37A7E52947C0}">
      <dgm:prSet/>
      <dgm:spPr/>
      <dgm:t>
        <a:bodyPr/>
        <a:lstStyle/>
        <a:p>
          <a:pPr algn="l"/>
          <a:endParaRPr lang="en-GB" sz="2000"/>
        </a:p>
      </dgm:t>
    </dgm:pt>
    <dgm:pt modelId="{B80E7D78-D1C1-4989-88EF-4E9168BCB8B1}" type="sibTrans" cxnId="{9B59B1BC-4395-4CC1-8F71-37A7E52947C0}">
      <dgm:prSet/>
      <dgm:spPr/>
      <dgm:t>
        <a:bodyPr/>
        <a:lstStyle/>
        <a:p>
          <a:pPr algn="l"/>
          <a:endParaRPr lang="en-GB" sz="2000"/>
        </a:p>
      </dgm:t>
    </dgm:pt>
    <dgm:pt modelId="{1CC53A6F-B2BB-4742-94DE-C1B8E6D3EBAF}">
      <dgm:prSet phldrT="[Text]" custT="1"/>
      <dgm:spPr/>
      <dgm:t>
        <a:bodyPr/>
        <a:lstStyle/>
        <a:p>
          <a:pPr algn="l"/>
          <a:r>
            <a:rPr lang="en-GB" sz="2000"/>
            <a:t>Establish all INTs based on agreed model</a:t>
          </a:r>
        </a:p>
      </dgm:t>
    </dgm:pt>
    <dgm:pt modelId="{20070BB6-F957-4750-B34D-FDC0A4315E92}" type="parTrans" cxnId="{F2B48E38-0C5B-48CC-97C7-D6B1F372C3AB}">
      <dgm:prSet/>
      <dgm:spPr/>
      <dgm:t>
        <a:bodyPr/>
        <a:lstStyle/>
        <a:p>
          <a:pPr algn="l"/>
          <a:endParaRPr lang="en-GB" sz="2000"/>
        </a:p>
      </dgm:t>
    </dgm:pt>
    <dgm:pt modelId="{2AA6D336-CCBD-4F4C-B3BA-F831AAE16B90}" type="sibTrans" cxnId="{F2B48E38-0C5B-48CC-97C7-D6B1F372C3AB}">
      <dgm:prSet/>
      <dgm:spPr/>
      <dgm:t>
        <a:bodyPr/>
        <a:lstStyle/>
        <a:p>
          <a:pPr algn="l"/>
          <a:endParaRPr lang="en-GB" sz="2000"/>
        </a:p>
      </dgm:t>
    </dgm:pt>
    <dgm:pt modelId="{A2818A1F-7A67-43AA-B531-CA55111300DE}">
      <dgm:prSet phldrT="[Text]" custT="1"/>
      <dgm:spPr/>
      <dgm:t>
        <a:bodyPr/>
        <a:lstStyle/>
        <a:p>
          <a:pPr algn="l"/>
          <a:r>
            <a:rPr lang="en-GB" sz="2000"/>
            <a:t>Identify 'wave 1' of INT development</a:t>
          </a:r>
        </a:p>
      </dgm:t>
    </dgm:pt>
    <dgm:pt modelId="{D77E5C95-F070-48DC-B893-FDEDE44AC243}" type="parTrans" cxnId="{BB74DC12-81D9-4923-A9E5-F0A22E10DE31}">
      <dgm:prSet/>
      <dgm:spPr/>
      <dgm:t>
        <a:bodyPr/>
        <a:lstStyle/>
        <a:p>
          <a:pPr algn="l"/>
          <a:endParaRPr lang="en-GB" sz="2000"/>
        </a:p>
      </dgm:t>
    </dgm:pt>
    <dgm:pt modelId="{C410C255-DB61-4E40-A2D9-ACF12F2D7364}" type="sibTrans" cxnId="{BB74DC12-81D9-4923-A9E5-F0A22E10DE31}">
      <dgm:prSet/>
      <dgm:spPr/>
      <dgm:t>
        <a:bodyPr/>
        <a:lstStyle/>
        <a:p>
          <a:pPr algn="l"/>
          <a:endParaRPr lang="en-GB" sz="2000"/>
        </a:p>
      </dgm:t>
    </dgm:pt>
    <dgm:pt modelId="{418729B6-2469-48BB-A278-4015BEFDE5E3}">
      <dgm:prSet phldrT="[Text]" custT="1"/>
      <dgm:spPr/>
      <dgm:t>
        <a:bodyPr/>
        <a:lstStyle/>
        <a:p>
          <a:pPr algn="ctr"/>
          <a:r>
            <a:rPr lang="en-GB" sz="2000"/>
            <a:t>Q3</a:t>
          </a:r>
        </a:p>
      </dgm:t>
    </dgm:pt>
    <dgm:pt modelId="{4FB4E931-E8BF-40D3-8718-D0FBAAA63D84}" type="parTrans" cxnId="{EF0A73FE-EC32-4F92-82F2-0A67ED4838CB}">
      <dgm:prSet/>
      <dgm:spPr/>
      <dgm:t>
        <a:bodyPr/>
        <a:lstStyle/>
        <a:p>
          <a:pPr algn="l"/>
          <a:endParaRPr lang="en-GB" sz="2000"/>
        </a:p>
      </dgm:t>
    </dgm:pt>
    <dgm:pt modelId="{A409D0CB-D5B7-4D89-9960-EF840C3B3729}" type="sibTrans" cxnId="{EF0A73FE-EC32-4F92-82F2-0A67ED4838CB}">
      <dgm:prSet/>
      <dgm:spPr/>
      <dgm:t>
        <a:bodyPr/>
        <a:lstStyle/>
        <a:p>
          <a:pPr algn="l"/>
          <a:endParaRPr lang="en-GB" sz="2000"/>
        </a:p>
      </dgm:t>
    </dgm:pt>
    <dgm:pt modelId="{48CDB69D-13C0-4F67-88FB-A60257CE5CDD}">
      <dgm:prSet phldrT="[Text]" custT="1"/>
      <dgm:spPr/>
      <dgm:t>
        <a:bodyPr/>
        <a:lstStyle/>
        <a:p>
          <a:pPr algn="l"/>
          <a:r>
            <a:rPr lang="en-GB" sz="2000"/>
            <a:t>Continue development of Wave 1 INTs</a:t>
          </a:r>
        </a:p>
      </dgm:t>
    </dgm:pt>
    <dgm:pt modelId="{4735BA20-72BB-49F8-84B5-15A34699C688}" type="parTrans" cxnId="{FD6D7EDB-B35E-408C-86EB-814527EABD6D}">
      <dgm:prSet/>
      <dgm:spPr/>
      <dgm:t>
        <a:bodyPr/>
        <a:lstStyle/>
        <a:p>
          <a:pPr algn="l"/>
          <a:endParaRPr lang="en-GB" sz="2000"/>
        </a:p>
      </dgm:t>
    </dgm:pt>
    <dgm:pt modelId="{008F0A33-FB58-4654-BF82-CC44F52597C8}" type="sibTrans" cxnId="{FD6D7EDB-B35E-408C-86EB-814527EABD6D}">
      <dgm:prSet/>
      <dgm:spPr/>
      <dgm:t>
        <a:bodyPr/>
        <a:lstStyle/>
        <a:p>
          <a:pPr algn="l"/>
          <a:endParaRPr lang="en-GB" sz="2000"/>
        </a:p>
      </dgm:t>
    </dgm:pt>
    <dgm:pt modelId="{1E162FCA-EDF7-4644-BED3-646D7B8423F4}">
      <dgm:prSet phldrT="[Text]" custT="1"/>
      <dgm:spPr/>
      <dgm:t>
        <a:bodyPr/>
        <a:lstStyle/>
        <a:p>
          <a:pPr algn="l"/>
          <a:r>
            <a:rPr lang="en-GB" sz="2000"/>
            <a:t>Establish frailty strategy in line with development of INTs</a:t>
          </a:r>
        </a:p>
      </dgm:t>
    </dgm:pt>
    <dgm:pt modelId="{A1B9C457-5E8C-4B39-B013-7D9532B28E40}" type="parTrans" cxnId="{CFB80A53-A4EC-4945-B775-B9F5D9062C36}">
      <dgm:prSet/>
      <dgm:spPr/>
      <dgm:t>
        <a:bodyPr/>
        <a:lstStyle/>
        <a:p>
          <a:pPr algn="l"/>
          <a:endParaRPr lang="en-GB" sz="2000"/>
        </a:p>
      </dgm:t>
    </dgm:pt>
    <dgm:pt modelId="{7CD523D5-F6CD-41FE-A7B6-91D875C79A39}" type="sibTrans" cxnId="{CFB80A53-A4EC-4945-B775-B9F5D9062C36}">
      <dgm:prSet/>
      <dgm:spPr/>
      <dgm:t>
        <a:bodyPr/>
        <a:lstStyle/>
        <a:p>
          <a:pPr algn="l"/>
          <a:endParaRPr lang="en-GB" sz="2000"/>
        </a:p>
      </dgm:t>
    </dgm:pt>
    <dgm:pt modelId="{1899BC90-0122-4ED7-A538-C9F56DBC133A}">
      <dgm:prSet phldrT="[Text]" custT="1"/>
      <dgm:spPr/>
      <dgm:t>
        <a:bodyPr/>
        <a:lstStyle/>
        <a:p>
          <a:pPr algn="ctr"/>
          <a:r>
            <a:rPr lang="en-GB" sz="2000"/>
            <a:t>Q4</a:t>
          </a:r>
        </a:p>
      </dgm:t>
    </dgm:pt>
    <dgm:pt modelId="{346463F8-A911-4614-8978-19034F0E1CD5}" type="parTrans" cxnId="{16D28273-38C0-4758-9833-989FFC2B2758}">
      <dgm:prSet/>
      <dgm:spPr/>
      <dgm:t>
        <a:bodyPr/>
        <a:lstStyle/>
        <a:p>
          <a:pPr algn="l"/>
          <a:endParaRPr lang="en-GB" sz="2000"/>
        </a:p>
      </dgm:t>
    </dgm:pt>
    <dgm:pt modelId="{3B7AFB92-7D4B-4E95-AAED-B19F499627ED}" type="sibTrans" cxnId="{16D28273-38C0-4758-9833-989FFC2B2758}">
      <dgm:prSet/>
      <dgm:spPr/>
      <dgm:t>
        <a:bodyPr/>
        <a:lstStyle/>
        <a:p>
          <a:pPr algn="l"/>
          <a:endParaRPr lang="en-GB" sz="2000"/>
        </a:p>
      </dgm:t>
    </dgm:pt>
    <dgm:pt modelId="{AFBC2B3B-6EFF-4390-9278-6343874C97A2}">
      <dgm:prSet phldrT="[Text]" custT="1"/>
      <dgm:spPr/>
      <dgm:t>
        <a:bodyPr/>
        <a:lstStyle/>
        <a:p>
          <a:pPr algn="ctr"/>
          <a:r>
            <a:rPr lang="en-GB" sz="2000"/>
            <a:t>Y2</a:t>
          </a:r>
        </a:p>
      </dgm:t>
    </dgm:pt>
    <dgm:pt modelId="{15F0E367-D612-43FE-B07F-14CCD1C0BB96}" type="parTrans" cxnId="{401C87E7-A6BD-4CE5-829D-123839017324}">
      <dgm:prSet/>
      <dgm:spPr/>
      <dgm:t>
        <a:bodyPr/>
        <a:lstStyle/>
        <a:p>
          <a:pPr algn="l"/>
          <a:endParaRPr lang="en-GB" sz="2000"/>
        </a:p>
      </dgm:t>
    </dgm:pt>
    <dgm:pt modelId="{31F33715-D837-4BCA-BFB3-B6D46C9E4121}" type="sibTrans" cxnId="{401C87E7-A6BD-4CE5-829D-123839017324}">
      <dgm:prSet/>
      <dgm:spPr/>
      <dgm:t>
        <a:bodyPr/>
        <a:lstStyle/>
        <a:p>
          <a:pPr algn="l"/>
          <a:endParaRPr lang="en-GB" sz="2000"/>
        </a:p>
      </dgm:t>
    </dgm:pt>
    <dgm:pt modelId="{9682C24B-85A5-46BA-BF14-5B4A0D04C936}">
      <dgm:prSet phldrT="[Text]" custT="1"/>
      <dgm:spPr/>
      <dgm:t>
        <a:bodyPr/>
        <a:lstStyle/>
        <a:p>
          <a:pPr algn="ctr"/>
          <a:r>
            <a:rPr lang="en-GB" sz="2000"/>
            <a:t>Y3</a:t>
          </a:r>
        </a:p>
      </dgm:t>
    </dgm:pt>
    <dgm:pt modelId="{E9DFBDCF-90E4-4C25-9AC5-30832CBC8513}" type="parTrans" cxnId="{A3109E28-74C4-4047-ABA5-A684FBB0C622}">
      <dgm:prSet/>
      <dgm:spPr/>
      <dgm:t>
        <a:bodyPr/>
        <a:lstStyle/>
        <a:p>
          <a:pPr algn="l"/>
          <a:endParaRPr lang="en-GB" sz="2000"/>
        </a:p>
      </dgm:t>
    </dgm:pt>
    <dgm:pt modelId="{EA54C205-8721-4C9D-89D7-67392FF9DDB0}" type="sibTrans" cxnId="{A3109E28-74C4-4047-ABA5-A684FBB0C622}">
      <dgm:prSet/>
      <dgm:spPr/>
      <dgm:t>
        <a:bodyPr/>
        <a:lstStyle/>
        <a:p>
          <a:pPr algn="l"/>
          <a:endParaRPr lang="en-GB" sz="2000"/>
        </a:p>
      </dgm:t>
    </dgm:pt>
    <dgm:pt modelId="{B1F7BCB4-E175-458F-96FA-E799DDE875EF}">
      <dgm:prSet phldrT="[Text]" custT="1"/>
      <dgm:spPr/>
      <dgm:t>
        <a:bodyPr/>
        <a:lstStyle/>
        <a:p>
          <a:pPr algn="l"/>
          <a:r>
            <a:rPr lang="en-GB" sz="2000"/>
            <a:t>Evaluation and learning from Wave 1</a:t>
          </a:r>
        </a:p>
      </dgm:t>
    </dgm:pt>
    <dgm:pt modelId="{C8F1A912-10E4-40C0-8B2A-72DD93720EAE}" type="parTrans" cxnId="{2CF95C8B-6A5F-4860-9925-BE7978EBC78A}">
      <dgm:prSet/>
      <dgm:spPr/>
      <dgm:t>
        <a:bodyPr/>
        <a:lstStyle/>
        <a:p>
          <a:pPr algn="l"/>
          <a:endParaRPr lang="en-GB" sz="2000"/>
        </a:p>
      </dgm:t>
    </dgm:pt>
    <dgm:pt modelId="{1FA64484-D975-4284-A443-579BE5E6F952}" type="sibTrans" cxnId="{2CF95C8B-6A5F-4860-9925-BE7978EBC78A}">
      <dgm:prSet/>
      <dgm:spPr/>
      <dgm:t>
        <a:bodyPr/>
        <a:lstStyle/>
        <a:p>
          <a:pPr algn="l"/>
          <a:endParaRPr lang="en-GB" sz="2000"/>
        </a:p>
      </dgm:t>
    </dgm:pt>
    <dgm:pt modelId="{374DB048-EF26-4EC7-8365-25A237F624C1}">
      <dgm:prSet custT="1"/>
      <dgm:spPr/>
      <dgm:t>
        <a:bodyPr/>
        <a:lstStyle/>
        <a:p>
          <a:pPr algn="l"/>
          <a:r>
            <a:rPr lang="en-GB" sz="2000"/>
            <a:t>2nd INT wave</a:t>
          </a:r>
        </a:p>
      </dgm:t>
    </dgm:pt>
    <dgm:pt modelId="{0152CFF8-A6E2-48B2-B19F-88AD220EC19A}" type="parTrans" cxnId="{F3BBA51C-9D20-430A-A713-1D0218E1ADBE}">
      <dgm:prSet/>
      <dgm:spPr/>
      <dgm:t>
        <a:bodyPr/>
        <a:lstStyle/>
        <a:p>
          <a:pPr algn="l"/>
          <a:endParaRPr lang="en-GB" sz="2000"/>
        </a:p>
      </dgm:t>
    </dgm:pt>
    <dgm:pt modelId="{F74876A8-AF58-40CB-BC8B-DDB41F6DA339}" type="sibTrans" cxnId="{F3BBA51C-9D20-430A-A713-1D0218E1ADBE}">
      <dgm:prSet/>
      <dgm:spPr/>
      <dgm:t>
        <a:bodyPr/>
        <a:lstStyle/>
        <a:p>
          <a:pPr algn="l"/>
          <a:endParaRPr lang="en-GB" sz="2000"/>
        </a:p>
      </dgm:t>
    </dgm:pt>
    <dgm:pt modelId="{150949D8-CC01-4242-8A6C-3F42CCF02B1D}">
      <dgm:prSet custT="1"/>
      <dgm:spPr/>
      <dgm:t>
        <a:bodyPr/>
        <a:lstStyle/>
        <a:p>
          <a:pPr algn="l"/>
          <a:r>
            <a:rPr lang="en-GB" sz="2000"/>
            <a:t>3rd INT wave</a:t>
          </a:r>
        </a:p>
      </dgm:t>
    </dgm:pt>
    <dgm:pt modelId="{A4383EBC-446C-4308-A83A-48875DD22994}" type="parTrans" cxnId="{89E03E3E-1C28-43D6-8815-7CDE58D309DE}">
      <dgm:prSet/>
      <dgm:spPr/>
      <dgm:t>
        <a:bodyPr/>
        <a:lstStyle/>
        <a:p>
          <a:pPr algn="l"/>
          <a:endParaRPr lang="en-GB" sz="2000"/>
        </a:p>
      </dgm:t>
    </dgm:pt>
    <dgm:pt modelId="{65605284-FC74-4F3B-91C5-C9674E34371A}" type="sibTrans" cxnId="{89E03E3E-1C28-43D6-8815-7CDE58D309DE}">
      <dgm:prSet/>
      <dgm:spPr/>
      <dgm:t>
        <a:bodyPr/>
        <a:lstStyle/>
        <a:p>
          <a:pPr algn="l"/>
          <a:endParaRPr lang="en-GB" sz="2000"/>
        </a:p>
      </dgm:t>
    </dgm:pt>
    <dgm:pt modelId="{7E93B652-EE36-4E5A-BA12-B74FF7510F3C}">
      <dgm:prSet phldrT="[Text]" custT="1"/>
      <dgm:spPr/>
      <dgm:t>
        <a:bodyPr/>
        <a:lstStyle/>
        <a:p>
          <a:pPr algn="l"/>
          <a:r>
            <a:rPr lang="en-GB" sz="2000"/>
            <a:t>Report on KPIs</a:t>
          </a:r>
        </a:p>
      </dgm:t>
    </dgm:pt>
    <dgm:pt modelId="{4BB0D53D-C33C-47D9-B3AC-29BF314B5C6F}" type="parTrans" cxnId="{45296E39-7208-4047-A478-542FCDAA4508}">
      <dgm:prSet/>
      <dgm:spPr/>
      <dgm:t>
        <a:bodyPr/>
        <a:lstStyle/>
        <a:p>
          <a:pPr algn="l"/>
          <a:endParaRPr lang="en-GB" sz="2000"/>
        </a:p>
      </dgm:t>
    </dgm:pt>
    <dgm:pt modelId="{CE461E85-A606-4DEF-8B58-2886147BA27F}" type="sibTrans" cxnId="{45296E39-7208-4047-A478-542FCDAA4508}">
      <dgm:prSet/>
      <dgm:spPr/>
      <dgm:t>
        <a:bodyPr/>
        <a:lstStyle/>
        <a:p>
          <a:pPr algn="l"/>
          <a:endParaRPr lang="en-GB" sz="2000"/>
        </a:p>
      </dgm:t>
    </dgm:pt>
    <dgm:pt modelId="{ACB94AFF-B8A4-4D02-91FD-06546A2C5891}">
      <dgm:prSet phldrT="[Text]" custT="1"/>
      <dgm:spPr/>
      <dgm:t>
        <a:bodyPr/>
        <a:lstStyle/>
        <a:p>
          <a:pPr algn="l"/>
          <a:r>
            <a:rPr lang="en-GB" sz="2000"/>
            <a:t>Identify activity shift from acutes</a:t>
          </a:r>
        </a:p>
      </dgm:t>
    </dgm:pt>
    <dgm:pt modelId="{8FF23C70-E124-40DF-B4CF-9A2422D4BBA8}" type="parTrans" cxnId="{4AA03A53-BB18-454B-9E59-16DA09649EFF}">
      <dgm:prSet/>
      <dgm:spPr/>
      <dgm:t>
        <a:bodyPr/>
        <a:lstStyle/>
        <a:p>
          <a:pPr algn="l"/>
          <a:endParaRPr lang="en-GB" sz="2000"/>
        </a:p>
      </dgm:t>
    </dgm:pt>
    <dgm:pt modelId="{8CEAE997-5273-4967-B8D1-8E844E8DFD1D}" type="sibTrans" cxnId="{4AA03A53-BB18-454B-9E59-16DA09649EFF}">
      <dgm:prSet/>
      <dgm:spPr/>
      <dgm:t>
        <a:bodyPr/>
        <a:lstStyle/>
        <a:p>
          <a:pPr algn="l"/>
          <a:endParaRPr lang="en-GB" sz="2000"/>
        </a:p>
      </dgm:t>
    </dgm:pt>
    <dgm:pt modelId="{6E6A72F7-D1B7-4B14-AA99-0E7CF39A6A83}">
      <dgm:prSet phldrT="[Text]" custT="1"/>
      <dgm:spPr/>
      <dgm:t>
        <a:bodyPr/>
        <a:lstStyle/>
        <a:p>
          <a:pPr algn="l"/>
          <a:r>
            <a:rPr lang="en-GB" sz="2000"/>
            <a:t>Map Devon neighbourhoods on geography, assets, natural communities and PCNs</a:t>
          </a:r>
        </a:p>
      </dgm:t>
    </dgm:pt>
    <dgm:pt modelId="{2ADC1A1C-552B-454C-8C84-6FA8DDD78DB0}" type="parTrans" cxnId="{7E9860BC-C3AA-4634-B813-82D108A5F557}">
      <dgm:prSet/>
      <dgm:spPr/>
      <dgm:t>
        <a:bodyPr/>
        <a:lstStyle/>
        <a:p>
          <a:pPr algn="l"/>
          <a:endParaRPr lang="en-GB" sz="2000"/>
        </a:p>
      </dgm:t>
    </dgm:pt>
    <dgm:pt modelId="{51D2C6D0-A9CE-4603-9557-81FE83B77B22}" type="sibTrans" cxnId="{7E9860BC-C3AA-4634-B813-82D108A5F557}">
      <dgm:prSet/>
      <dgm:spPr/>
      <dgm:t>
        <a:bodyPr/>
        <a:lstStyle/>
        <a:p>
          <a:pPr algn="l"/>
          <a:endParaRPr lang="en-GB" sz="2000"/>
        </a:p>
      </dgm:t>
    </dgm:pt>
    <dgm:pt modelId="{4EFE1B74-C44E-435D-B912-C3D35E441FAE}">
      <dgm:prSet phldrT="[Text]" custT="1"/>
      <dgm:spPr/>
      <dgm:t>
        <a:bodyPr/>
        <a:lstStyle/>
        <a:p>
          <a:pPr algn="l"/>
          <a:r>
            <a:rPr lang="en-GB" sz="2000"/>
            <a:t>Agree the number and footprint of each neighbourhood and any other strategic intentions</a:t>
          </a:r>
        </a:p>
      </dgm:t>
    </dgm:pt>
    <dgm:pt modelId="{CFD892F9-E693-4214-97E1-CCE7ECC114D1}" type="parTrans" cxnId="{2688D831-A07F-4014-93BC-9F578BCDAB23}">
      <dgm:prSet/>
      <dgm:spPr/>
      <dgm:t>
        <a:bodyPr/>
        <a:lstStyle/>
        <a:p>
          <a:pPr algn="l"/>
          <a:endParaRPr lang="en-GB" sz="2000"/>
        </a:p>
      </dgm:t>
    </dgm:pt>
    <dgm:pt modelId="{5C201139-8362-4546-A7D5-AE4233267CD7}" type="sibTrans" cxnId="{2688D831-A07F-4014-93BC-9F578BCDAB23}">
      <dgm:prSet/>
      <dgm:spPr/>
      <dgm:t>
        <a:bodyPr/>
        <a:lstStyle/>
        <a:p>
          <a:pPr algn="l"/>
          <a:endParaRPr lang="en-GB" sz="2000"/>
        </a:p>
      </dgm:t>
    </dgm:pt>
    <dgm:pt modelId="{4F52DB7C-A456-4F07-9802-62EB08649381}">
      <dgm:prSet phldrT="[Text]" custT="1"/>
      <dgm:spPr/>
      <dgm:t>
        <a:bodyPr/>
        <a:lstStyle/>
        <a:p>
          <a:pPr algn="l"/>
          <a:r>
            <a:rPr lang="en-GB" sz="2000"/>
            <a:t>Focus BI, Brave AI and improvement resource on Wave 1 INTs</a:t>
          </a:r>
        </a:p>
      </dgm:t>
    </dgm:pt>
    <dgm:pt modelId="{31DA27CB-922A-4B36-8740-0ACBA383F0CE}" type="parTrans" cxnId="{8FA7E5A9-B303-4BB9-9090-38B216BE4D28}">
      <dgm:prSet/>
      <dgm:spPr/>
      <dgm:t>
        <a:bodyPr/>
        <a:lstStyle/>
        <a:p>
          <a:pPr algn="l"/>
          <a:endParaRPr lang="en-GB" sz="2000"/>
        </a:p>
      </dgm:t>
    </dgm:pt>
    <dgm:pt modelId="{C9764299-64B6-41A0-9F76-5026AD594C43}" type="sibTrans" cxnId="{8FA7E5A9-B303-4BB9-9090-38B216BE4D28}">
      <dgm:prSet/>
      <dgm:spPr/>
      <dgm:t>
        <a:bodyPr/>
        <a:lstStyle/>
        <a:p>
          <a:pPr algn="l"/>
          <a:endParaRPr lang="en-GB" sz="2000"/>
        </a:p>
      </dgm:t>
    </dgm:pt>
    <dgm:pt modelId="{81510ADB-203C-4471-B887-BE32D54AF989}">
      <dgm:prSet phldrT="[Text]" custT="1"/>
      <dgm:spPr/>
      <dgm:t>
        <a:bodyPr/>
        <a:lstStyle/>
        <a:p>
          <a:pPr algn="l"/>
          <a:r>
            <a:rPr lang="en-GB" sz="2000"/>
            <a:t>Monitor KPIs</a:t>
          </a:r>
        </a:p>
      </dgm:t>
    </dgm:pt>
    <dgm:pt modelId="{76E7FBDE-5327-4ABD-97B4-C646CE8E95BC}" type="parTrans" cxnId="{21F9AABD-834F-4D30-B23B-89A7FF982316}">
      <dgm:prSet/>
      <dgm:spPr/>
    </dgm:pt>
    <dgm:pt modelId="{8C0AA5AB-BF0C-4C88-91D5-0A9402EE6EA0}" type="sibTrans" cxnId="{21F9AABD-834F-4D30-B23B-89A7FF982316}">
      <dgm:prSet/>
      <dgm:spPr/>
    </dgm:pt>
    <dgm:pt modelId="{D94810D5-1202-4F1F-83DF-F7BCA6FE5543}" type="pres">
      <dgm:prSet presAssocID="{86DBB7BB-8996-4B53-B844-03A6CEEF9403}" presName="linearFlow" presStyleCnt="0">
        <dgm:presLayoutVars>
          <dgm:dir/>
          <dgm:animLvl val="lvl"/>
          <dgm:resizeHandles val="exact"/>
        </dgm:presLayoutVars>
      </dgm:prSet>
      <dgm:spPr/>
    </dgm:pt>
    <dgm:pt modelId="{B3A66964-DA9A-4077-8279-BBCE428F6719}" type="pres">
      <dgm:prSet presAssocID="{A1D13927-D9E7-4AE0-A212-383CF09D428E}" presName="composite" presStyleCnt="0"/>
      <dgm:spPr/>
    </dgm:pt>
    <dgm:pt modelId="{555F84D1-6D93-43B6-8FF5-B7578AFA9905}" type="pres">
      <dgm:prSet presAssocID="{A1D13927-D9E7-4AE0-A212-383CF09D428E}" presName="parentText" presStyleLbl="alignNode1" presStyleIdx="0" presStyleCnt="6">
        <dgm:presLayoutVars>
          <dgm:chMax val="1"/>
          <dgm:bulletEnabled val="1"/>
        </dgm:presLayoutVars>
      </dgm:prSet>
      <dgm:spPr/>
    </dgm:pt>
    <dgm:pt modelId="{CB27346F-EBA0-40A4-83A4-AA4F6E0FAB57}" type="pres">
      <dgm:prSet presAssocID="{A1D13927-D9E7-4AE0-A212-383CF09D428E}" presName="descendantText" presStyleLbl="alignAcc1" presStyleIdx="0" presStyleCnt="6" custScaleX="100775">
        <dgm:presLayoutVars>
          <dgm:bulletEnabled val="1"/>
        </dgm:presLayoutVars>
      </dgm:prSet>
      <dgm:spPr/>
    </dgm:pt>
    <dgm:pt modelId="{445CF006-CDCF-441C-8745-38C56ECA95BE}" type="pres">
      <dgm:prSet presAssocID="{62EE191E-DEEE-4CC5-B1A6-41A4E4CFCF3F}" presName="sp" presStyleCnt="0"/>
      <dgm:spPr/>
    </dgm:pt>
    <dgm:pt modelId="{C878E8C7-9565-42B1-A5A2-93B1EB46C602}" type="pres">
      <dgm:prSet presAssocID="{F14A2CF4-B14A-4C32-8A4C-191C98335F04}" presName="composite" presStyleCnt="0"/>
      <dgm:spPr/>
    </dgm:pt>
    <dgm:pt modelId="{D2FED92C-2387-40A7-8634-46BA4968958F}" type="pres">
      <dgm:prSet presAssocID="{F14A2CF4-B14A-4C32-8A4C-191C98335F04}" presName="parentText" presStyleLbl="alignNode1" presStyleIdx="1" presStyleCnt="6">
        <dgm:presLayoutVars>
          <dgm:chMax val="1"/>
          <dgm:bulletEnabled val="1"/>
        </dgm:presLayoutVars>
      </dgm:prSet>
      <dgm:spPr/>
    </dgm:pt>
    <dgm:pt modelId="{AF6054D0-41BC-4E3B-A0EF-93286D751084}" type="pres">
      <dgm:prSet presAssocID="{F14A2CF4-B14A-4C32-8A4C-191C98335F04}" presName="descendantText" presStyleLbl="alignAcc1" presStyleIdx="1" presStyleCnt="6">
        <dgm:presLayoutVars>
          <dgm:bulletEnabled val="1"/>
        </dgm:presLayoutVars>
      </dgm:prSet>
      <dgm:spPr/>
    </dgm:pt>
    <dgm:pt modelId="{632E905F-191D-4649-8266-836DF171DD09}" type="pres">
      <dgm:prSet presAssocID="{B80E7D78-D1C1-4989-88EF-4E9168BCB8B1}" presName="sp" presStyleCnt="0"/>
      <dgm:spPr/>
    </dgm:pt>
    <dgm:pt modelId="{CF73FFC3-F8EF-4725-848A-265A4589DC05}" type="pres">
      <dgm:prSet presAssocID="{418729B6-2469-48BB-A278-4015BEFDE5E3}" presName="composite" presStyleCnt="0"/>
      <dgm:spPr/>
    </dgm:pt>
    <dgm:pt modelId="{3671C296-EE7A-4E61-BA3E-AB3CAA2AD432}" type="pres">
      <dgm:prSet presAssocID="{418729B6-2469-48BB-A278-4015BEFDE5E3}" presName="parentText" presStyleLbl="alignNode1" presStyleIdx="2" presStyleCnt="6">
        <dgm:presLayoutVars>
          <dgm:chMax val="1"/>
          <dgm:bulletEnabled val="1"/>
        </dgm:presLayoutVars>
      </dgm:prSet>
      <dgm:spPr/>
    </dgm:pt>
    <dgm:pt modelId="{CAFABC6E-80D7-47E8-BCD4-6494ECD3536C}" type="pres">
      <dgm:prSet presAssocID="{418729B6-2469-48BB-A278-4015BEFDE5E3}" presName="descendantText" presStyleLbl="alignAcc1" presStyleIdx="2" presStyleCnt="6">
        <dgm:presLayoutVars>
          <dgm:bulletEnabled val="1"/>
        </dgm:presLayoutVars>
      </dgm:prSet>
      <dgm:spPr/>
    </dgm:pt>
    <dgm:pt modelId="{4E7A8565-8C9A-42B9-809C-807EFD07B4AE}" type="pres">
      <dgm:prSet presAssocID="{A409D0CB-D5B7-4D89-9960-EF840C3B3729}" presName="sp" presStyleCnt="0"/>
      <dgm:spPr/>
    </dgm:pt>
    <dgm:pt modelId="{DCDEFF90-FE82-4981-9CA0-D4C74BA59F3F}" type="pres">
      <dgm:prSet presAssocID="{1899BC90-0122-4ED7-A538-C9F56DBC133A}" presName="composite" presStyleCnt="0"/>
      <dgm:spPr/>
    </dgm:pt>
    <dgm:pt modelId="{A3B0E614-0692-481F-AD39-433B107C7202}" type="pres">
      <dgm:prSet presAssocID="{1899BC90-0122-4ED7-A538-C9F56DBC133A}" presName="parentText" presStyleLbl="alignNode1" presStyleIdx="3" presStyleCnt="6">
        <dgm:presLayoutVars>
          <dgm:chMax val="1"/>
          <dgm:bulletEnabled val="1"/>
        </dgm:presLayoutVars>
      </dgm:prSet>
      <dgm:spPr/>
    </dgm:pt>
    <dgm:pt modelId="{81E158FA-0A1A-4579-9759-776E686205B2}" type="pres">
      <dgm:prSet presAssocID="{1899BC90-0122-4ED7-A538-C9F56DBC133A}" presName="descendantText" presStyleLbl="alignAcc1" presStyleIdx="3" presStyleCnt="6">
        <dgm:presLayoutVars>
          <dgm:bulletEnabled val="1"/>
        </dgm:presLayoutVars>
      </dgm:prSet>
      <dgm:spPr/>
    </dgm:pt>
    <dgm:pt modelId="{6D47E530-503D-49D8-8BD9-A70285913875}" type="pres">
      <dgm:prSet presAssocID="{3B7AFB92-7D4B-4E95-AAED-B19F499627ED}" presName="sp" presStyleCnt="0"/>
      <dgm:spPr/>
    </dgm:pt>
    <dgm:pt modelId="{48A0F126-B6C3-42C9-9CC8-76BF020AF75F}" type="pres">
      <dgm:prSet presAssocID="{AFBC2B3B-6EFF-4390-9278-6343874C97A2}" presName="composite" presStyleCnt="0"/>
      <dgm:spPr/>
    </dgm:pt>
    <dgm:pt modelId="{A3CDF513-6A65-4356-AA36-E456365F6FE7}" type="pres">
      <dgm:prSet presAssocID="{AFBC2B3B-6EFF-4390-9278-6343874C97A2}" presName="parentText" presStyleLbl="alignNode1" presStyleIdx="4" presStyleCnt="6">
        <dgm:presLayoutVars>
          <dgm:chMax val="1"/>
          <dgm:bulletEnabled val="1"/>
        </dgm:presLayoutVars>
      </dgm:prSet>
      <dgm:spPr/>
    </dgm:pt>
    <dgm:pt modelId="{B4D210EC-4612-4CBF-BB94-EF74D2E05C70}" type="pres">
      <dgm:prSet presAssocID="{AFBC2B3B-6EFF-4390-9278-6343874C97A2}" presName="descendantText" presStyleLbl="alignAcc1" presStyleIdx="4" presStyleCnt="6">
        <dgm:presLayoutVars>
          <dgm:bulletEnabled val="1"/>
        </dgm:presLayoutVars>
      </dgm:prSet>
      <dgm:spPr/>
    </dgm:pt>
    <dgm:pt modelId="{3C26388B-3F0E-4D65-9701-7F1E39668B7C}" type="pres">
      <dgm:prSet presAssocID="{31F33715-D837-4BCA-BFB3-B6D46C9E4121}" presName="sp" presStyleCnt="0"/>
      <dgm:spPr/>
    </dgm:pt>
    <dgm:pt modelId="{9DDB875E-AB6E-4FFF-B621-80661FCBFB82}" type="pres">
      <dgm:prSet presAssocID="{9682C24B-85A5-46BA-BF14-5B4A0D04C936}" presName="composite" presStyleCnt="0"/>
      <dgm:spPr/>
    </dgm:pt>
    <dgm:pt modelId="{A5129313-0F3D-4BAC-9414-3A2FFD16A78D}" type="pres">
      <dgm:prSet presAssocID="{9682C24B-85A5-46BA-BF14-5B4A0D04C936}" presName="parentText" presStyleLbl="alignNode1" presStyleIdx="5" presStyleCnt="6">
        <dgm:presLayoutVars>
          <dgm:chMax val="1"/>
          <dgm:bulletEnabled val="1"/>
        </dgm:presLayoutVars>
      </dgm:prSet>
      <dgm:spPr/>
    </dgm:pt>
    <dgm:pt modelId="{784708DC-63C5-41A3-A82B-04979A404F33}" type="pres">
      <dgm:prSet presAssocID="{9682C24B-85A5-46BA-BF14-5B4A0D04C936}" presName="descendantText" presStyleLbl="alignAcc1" presStyleIdx="5" presStyleCnt="6">
        <dgm:presLayoutVars>
          <dgm:bulletEnabled val="1"/>
        </dgm:presLayoutVars>
      </dgm:prSet>
      <dgm:spPr/>
    </dgm:pt>
  </dgm:ptLst>
  <dgm:cxnLst>
    <dgm:cxn modelId="{BB74DC12-81D9-4923-A9E5-F0A22E10DE31}" srcId="{F14A2CF4-B14A-4C32-8A4C-191C98335F04}" destId="{A2818A1F-7A67-43AA-B531-CA55111300DE}" srcOrd="1" destOrd="0" parTransId="{D77E5C95-F070-48DC-B893-FDEDE44AC243}" sibTransId="{C410C255-DB61-4E40-A2D9-ACF12F2D7364}"/>
    <dgm:cxn modelId="{BC1D0A1C-FA2B-492C-BB7E-BE1AEEF5D401}" type="presOf" srcId="{A2818A1F-7A67-43AA-B531-CA55111300DE}" destId="{AF6054D0-41BC-4E3B-A0EF-93286D751084}" srcOrd="0" destOrd="1" presId="urn:microsoft.com/office/officeart/2005/8/layout/chevron2"/>
    <dgm:cxn modelId="{F3BBA51C-9D20-430A-A713-1D0218E1ADBE}" srcId="{AFBC2B3B-6EFF-4390-9278-6343874C97A2}" destId="{374DB048-EF26-4EC7-8365-25A237F624C1}" srcOrd="0" destOrd="0" parTransId="{0152CFF8-A6E2-48B2-B19F-88AD220EC19A}" sibTransId="{F74876A8-AF58-40CB-BC8B-DDB41F6DA339}"/>
    <dgm:cxn modelId="{A3109E28-74C4-4047-ABA5-A684FBB0C622}" srcId="{86DBB7BB-8996-4B53-B844-03A6CEEF9403}" destId="{9682C24B-85A5-46BA-BF14-5B4A0D04C936}" srcOrd="5" destOrd="0" parTransId="{E9DFBDCF-90E4-4C25-9AC5-30832CBC8513}" sibTransId="{EA54C205-8721-4C9D-89D7-67392FF9DDB0}"/>
    <dgm:cxn modelId="{2688D831-A07F-4014-93BC-9F578BCDAB23}" srcId="{A1D13927-D9E7-4AE0-A212-383CF09D428E}" destId="{4EFE1B74-C44E-435D-B912-C3D35E441FAE}" srcOrd="2" destOrd="0" parTransId="{CFD892F9-E693-4214-97E1-CCE7ECC114D1}" sibTransId="{5C201139-8362-4546-A7D5-AE4233267CD7}"/>
    <dgm:cxn modelId="{F2B48E38-0C5B-48CC-97C7-D6B1F372C3AB}" srcId="{F14A2CF4-B14A-4C32-8A4C-191C98335F04}" destId="{1CC53A6F-B2BB-4742-94DE-C1B8E6D3EBAF}" srcOrd="0" destOrd="0" parTransId="{20070BB6-F957-4750-B34D-FDC0A4315E92}" sibTransId="{2AA6D336-CCBD-4F4C-B3BA-F831AAE16B90}"/>
    <dgm:cxn modelId="{45296E39-7208-4047-A478-542FCDAA4508}" srcId="{1899BC90-0122-4ED7-A538-C9F56DBC133A}" destId="{7E93B652-EE36-4E5A-BA12-B74FF7510F3C}" srcOrd="1" destOrd="0" parTransId="{4BB0D53D-C33C-47D9-B3AC-29BF314B5C6F}" sibTransId="{CE461E85-A606-4DEF-8B58-2886147BA27F}"/>
    <dgm:cxn modelId="{0694AC3D-EC48-4AB2-B8A5-BC6178A57E58}" type="presOf" srcId="{418729B6-2469-48BB-A278-4015BEFDE5E3}" destId="{3671C296-EE7A-4E61-BA3E-AB3CAA2AD432}" srcOrd="0" destOrd="0" presId="urn:microsoft.com/office/officeart/2005/8/layout/chevron2"/>
    <dgm:cxn modelId="{89E03E3E-1C28-43D6-8815-7CDE58D309DE}" srcId="{9682C24B-85A5-46BA-BF14-5B4A0D04C936}" destId="{150949D8-CC01-4242-8A6C-3F42CCF02B1D}" srcOrd="0" destOrd="0" parTransId="{A4383EBC-446C-4308-A83A-48875DD22994}" sibTransId="{65605284-FC74-4F3B-91C5-C9674E34371A}"/>
    <dgm:cxn modelId="{15CFB63F-46CB-4638-BCB5-9A607C091BD4}" type="presOf" srcId="{ACB94AFF-B8A4-4D02-91FD-06546A2C5891}" destId="{81E158FA-0A1A-4579-9759-776E686205B2}" srcOrd="0" destOrd="2" presId="urn:microsoft.com/office/officeart/2005/8/layout/chevron2"/>
    <dgm:cxn modelId="{B0AEA35F-DB9E-4346-A096-0BD441007AD3}" srcId="{86DBB7BB-8996-4B53-B844-03A6CEEF9403}" destId="{A1D13927-D9E7-4AE0-A212-383CF09D428E}" srcOrd="0" destOrd="0" parTransId="{B8E58B73-5891-490D-9980-B8D1E9D4174B}" sibTransId="{62EE191E-DEEE-4CC5-B1A6-41A4E4CFCF3F}"/>
    <dgm:cxn modelId="{C59BE560-37A6-41C8-BF6B-1B3408B224D8}" type="presOf" srcId="{C176EAD7-88EB-4AF9-BBEB-6ADAC4599FF4}" destId="{CB27346F-EBA0-40A4-83A4-AA4F6E0FAB57}" srcOrd="0" destOrd="0" presId="urn:microsoft.com/office/officeart/2005/8/layout/chevron2"/>
    <dgm:cxn modelId="{CBAD7C41-3823-4A18-9468-14D3009C0B35}" type="presOf" srcId="{81510ADB-203C-4471-B887-BE32D54AF989}" destId="{CAFABC6E-80D7-47E8-BCD4-6494ECD3536C}" srcOrd="0" destOrd="2" presId="urn:microsoft.com/office/officeart/2005/8/layout/chevron2"/>
    <dgm:cxn modelId="{49DBAD42-8792-4E3D-B225-89C0B2BA8A30}" type="presOf" srcId="{4F52DB7C-A456-4F07-9802-62EB08649381}" destId="{AF6054D0-41BC-4E3B-A0EF-93286D751084}" srcOrd="0" destOrd="2" presId="urn:microsoft.com/office/officeart/2005/8/layout/chevron2"/>
    <dgm:cxn modelId="{1EF21645-6E42-4B00-AF1C-6BF83EBEEBEA}" type="presOf" srcId="{9682C24B-85A5-46BA-BF14-5B4A0D04C936}" destId="{A5129313-0F3D-4BAC-9414-3A2FFD16A78D}" srcOrd="0" destOrd="0" presId="urn:microsoft.com/office/officeart/2005/8/layout/chevron2"/>
    <dgm:cxn modelId="{066B904A-F88A-420C-B74D-CCAD55366C9E}" type="presOf" srcId="{150949D8-CC01-4242-8A6C-3F42CCF02B1D}" destId="{784708DC-63C5-41A3-A82B-04979A404F33}" srcOrd="0" destOrd="0" presId="urn:microsoft.com/office/officeart/2005/8/layout/chevron2"/>
    <dgm:cxn modelId="{3D29A94A-EDCA-4227-83AC-BC5B925CABB8}" type="presOf" srcId="{4EFE1B74-C44E-435D-B912-C3D35E441FAE}" destId="{CB27346F-EBA0-40A4-83A4-AA4F6E0FAB57}" srcOrd="0" destOrd="2" presId="urn:microsoft.com/office/officeart/2005/8/layout/chevron2"/>
    <dgm:cxn modelId="{92FBE86B-CBE6-4781-84D5-65E32E1D5AC3}" type="presOf" srcId="{F14A2CF4-B14A-4C32-8A4C-191C98335F04}" destId="{D2FED92C-2387-40A7-8634-46BA4968958F}" srcOrd="0" destOrd="0" presId="urn:microsoft.com/office/officeart/2005/8/layout/chevron2"/>
    <dgm:cxn modelId="{B546844F-977D-4428-A2CF-D2386AB0DD07}" type="presOf" srcId="{1CC53A6F-B2BB-4742-94DE-C1B8E6D3EBAF}" destId="{AF6054D0-41BC-4E3B-A0EF-93286D751084}" srcOrd="0" destOrd="0" presId="urn:microsoft.com/office/officeart/2005/8/layout/chevron2"/>
    <dgm:cxn modelId="{3FB48470-0927-4F10-979F-5F686F475A5E}" type="presOf" srcId="{86DBB7BB-8996-4B53-B844-03A6CEEF9403}" destId="{D94810D5-1202-4F1F-83DF-F7BCA6FE5543}" srcOrd="0" destOrd="0" presId="urn:microsoft.com/office/officeart/2005/8/layout/chevron2"/>
    <dgm:cxn modelId="{0B54B650-63E7-473B-BCE3-DFA6D4559649}" type="presOf" srcId="{A1D13927-D9E7-4AE0-A212-383CF09D428E}" destId="{555F84D1-6D93-43B6-8FF5-B7578AFA9905}" srcOrd="0" destOrd="0" presId="urn:microsoft.com/office/officeart/2005/8/layout/chevron2"/>
    <dgm:cxn modelId="{CFB80A53-A4EC-4945-B775-B9F5D9062C36}" srcId="{418729B6-2469-48BB-A278-4015BEFDE5E3}" destId="{1E162FCA-EDF7-4644-BED3-646D7B8423F4}" srcOrd="1" destOrd="0" parTransId="{A1B9C457-5E8C-4B39-B013-7D9532B28E40}" sibTransId="{7CD523D5-F6CD-41FE-A7B6-91D875C79A39}"/>
    <dgm:cxn modelId="{4AA03A53-BB18-454B-9E59-16DA09649EFF}" srcId="{1899BC90-0122-4ED7-A538-C9F56DBC133A}" destId="{ACB94AFF-B8A4-4D02-91FD-06546A2C5891}" srcOrd="2" destOrd="0" parTransId="{8FF23C70-E124-40DF-B4CF-9A2422D4BBA8}" sibTransId="{8CEAE997-5273-4967-B8D1-8E844E8DFD1D}"/>
    <dgm:cxn modelId="{16D28273-38C0-4758-9833-989FFC2B2758}" srcId="{86DBB7BB-8996-4B53-B844-03A6CEEF9403}" destId="{1899BC90-0122-4ED7-A538-C9F56DBC133A}" srcOrd="3" destOrd="0" parTransId="{346463F8-A911-4614-8978-19034F0E1CD5}" sibTransId="{3B7AFB92-7D4B-4E95-AAED-B19F499627ED}"/>
    <dgm:cxn modelId="{2CF95C8B-6A5F-4860-9925-BE7978EBC78A}" srcId="{1899BC90-0122-4ED7-A538-C9F56DBC133A}" destId="{B1F7BCB4-E175-458F-96FA-E799DDE875EF}" srcOrd="0" destOrd="0" parTransId="{C8F1A912-10E4-40C0-8B2A-72DD93720EAE}" sibTransId="{1FA64484-D975-4284-A443-579BE5E6F952}"/>
    <dgm:cxn modelId="{996A278E-7C13-41C7-9E2A-C60069B0391D}" type="presOf" srcId="{1899BC90-0122-4ED7-A538-C9F56DBC133A}" destId="{A3B0E614-0692-481F-AD39-433B107C7202}" srcOrd="0" destOrd="0" presId="urn:microsoft.com/office/officeart/2005/8/layout/chevron2"/>
    <dgm:cxn modelId="{7AF5CB96-471C-48F8-BFB4-488BE18D8121}" type="presOf" srcId="{7E93B652-EE36-4E5A-BA12-B74FF7510F3C}" destId="{81E158FA-0A1A-4579-9759-776E686205B2}" srcOrd="0" destOrd="1" presId="urn:microsoft.com/office/officeart/2005/8/layout/chevron2"/>
    <dgm:cxn modelId="{8FA7E5A9-B303-4BB9-9090-38B216BE4D28}" srcId="{F14A2CF4-B14A-4C32-8A4C-191C98335F04}" destId="{4F52DB7C-A456-4F07-9802-62EB08649381}" srcOrd="2" destOrd="0" parTransId="{31DA27CB-922A-4B36-8740-0ACBA383F0CE}" sibTransId="{C9764299-64B6-41A0-9F76-5026AD594C43}"/>
    <dgm:cxn modelId="{F9006EB2-FCF1-440E-B6E2-40B652C0A94A}" type="presOf" srcId="{6E6A72F7-D1B7-4B14-AA99-0E7CF39A6A83}" destId="{CB27346F-EBA0-40A4-83A4-AA4F6E0FAB57}" srcOrd="0" destOrd="1" presId="urn:microsoft.com/office/officeart/2005/8/layout/chevron2"/>
    <dgm:cxn modelId="{192766B5-BBC0-44B8-AE14-CCB2DE837D89}" srcId="{A1D13927-D9E7-4AE0-A212-383CF09D428E}" destId="{C176EAD7-88EB-4AF9-BBEB-6ADAC4599FF4}" srcOrd="0" destOrd="0" parTransId="{E1A8FFBA-1AE9-4951-8D93-BC6D5F15C9C0}" sibTransId="{E8D62D8E-7BE9-45D1-BAB0-F39F10C09092}"/>
    <dgm:cxn modelId="{BCDCADB9-601D-4C77-AAC6-3BC2D67A628F}" type="presOf" srcId="{374DB048-EF26-4EC7-8365-25A237F624C1}" destId="{B4D210EC-4612-4CBF-BB94-EF74D2E05C70}" srcOrd="0" destOrd="0" presId="urn:microsoft.com/office/officeart/2005/8/layout/chevron2"/>
    <dgm:cxn modelId="{7E9860BC-C3AA-4634-B813-82D108A5F557}" srcId="{A1D13927-D9E7-4AE0-A212-383CF09D428E}" destId="{6E6A72F7-D1B7-4B14-AA99-0E7CF39A6A83}" srcOrd="1" destOrd="0" parTransId="{2ADC1A1C-552B-454C-8C84-6FA8DDD78DB0}" sibTransId="{51D2C6D0-A9CE-4603-9557-81FE83B77B22}"/>
    <dgm:cxn modelId="{9B59B1BC-4395-4CC1-8F71-37A7E52947C0}" srcId="{86DBB7BB-8996-4B53-B844-03A6CEEF9403}" destId="{F14A2CF4-B14A-4C32-8A4C-191C98335F04}" srcOrd="1" destOrd="0" parTransId="{E88E68FE-A934-413F-BD94-4B419E6445AD}" sibTransId="{B80E7D78-D1C1-4989-88EF-4E9168BCB8B1}"/>
    <dgm:cxn modelId="{21F9AABD-834F-4D30-B23B-89A7FF982316}" srcId="{418729B6-2469-48BB-A278-4015BEFDE5E3}" destId="{81510ADB-203C-4471-B887-BE32D54AF989}" srcOrd="2" destOrd="0" parTransId="{76E7FBDE-5327-4ABD-97B4-C646CE8E95BC}" sibTransId="{8C0AA5AB-BF0C-4C88-91D5-0A9402EE6EA0}"/>
    <dgm:cxn modelId="{FD6D7EDB-B35E-408C-86EB-814527EABD6D}" srcId="{418729B6-2469-48BB-A278-4015BEFDE5E3}" destId="{48CDB69D-13C0-4F67-88FB-A60257CE5CDD}" srcOrd="0" destOrd="0" parTransId="{4735BA20-72BB-49F8-84B5-15A34699C688}" sibTransId="{008F0A33-FB58-4654-BF82-CC44F52597C8}"/>
    <dgm:cxn modelId="{616BEEDE-22B9-4A36-9D13-8B3519F9AD05}" type="presOf" srcId="{AFBC2B3B-6EFF-4390-9278-6343874C97A2}" destId="{A3CDF513-6A65-4356-AA36-E456365F6FE7}" srcOrd="0" destOrd="0" presId="urn:microsoft.com/office/officeart/2005/8/layout/chevron2"/>
    <dgm:cxn modelId="{401C87E7-A6BD-4CE5-829D-123839017324}" srcId="{86DBB7BB-8996-4B53-B844-03A6CEEF9403}" destId="{AFBC2B3B-6EFF-4390-9278-6343874C97A2}" srcOrd="4" destOrd="0" parTransId="{15F0E367-D612-43FE-B07F-14CCD1C0BB96}" sibTransId="{31F33715-D837-4BCA-BFB3-B6D46C9E4121}"/>
    <dgm:cxn modelId="{E6EEA1E9-B223-428F-82E1-B41931751F47}" type="presOf" srcId="{48CDB69D-13C0-4F67-88FB-A60257CE5CDD}" destId="{CAFABC6E-80D7-47E8-BCD4-6494ECD3536C}" srcOrd="0" destOrd="0" presId="urn:microsoft.com/office/officeart/2005/8/layout/chevron2"/>
    <dgm:cxn modelId="{7CCBFAEB-47E6-4E20-A0B0-EC3F5D95B582}" type="presOf" srcId="{B1F7BCB4-E175-458F-96FA-E799DDE875EF}" destId="{81E158FA-0A1A-4579-9759-776E686205B2}" srcOrd="0" destOrd="0" presId="urn:microsoft.com/office/officeart/2005/8/layout/chevron2"/>
    <dgm:cxn modelId="{B9585AF1-FF95-4B1E-B657-E034DBCB067E}" type="presOf" srcId="{1E162FCA-EDF7-4644-BED3-646D7B8423F4}" destId="{CAFABC6E-80D7-47E8-BCD4-6494ECD3536C}" srcOrd="0" destOrd="1" presId="urn:microsoft.com/office/officeart/2005/8/layout/chevron2"/>
    <dgm:cxn modelId="{EF0A73FE-EC32-4F92-82F2-0A67ED4838CB}" srcId="{86DBB7BB-8996-4B53-B844-03A6CEEF9403}" destId="{418729B6-2469-48BB-A278-4015BEFDE5E3}" srcOrd="2" destOrd="0" parTransId="{4FB4E931-E8BF-40D3-8718-D0FBAAA63D84}" sibTransId="{A409D0CB-D5B7-4D89-9960-EF840C3B3729}"/>
    <dgm:cxn modelId="{9D783941-FE58-4771-81C7-BE63DEEAF82B}" type="presParOf" srcId="{D94810D5-1202-4F1F-83DF-F7BCA6FE5543}" destId="{B3A66964-DA9A-4077-8279-BBCE428F6719}" srcOrd="0" destOrd="0" presId="urn:microsoft.com/office/officeart/2005/8/layout/chevron2"/>
    <dgm:cxn modelId="{1955B367-EDDB-4034-B272-378B5D603771}" type="presParOf" srcId="{B3A66964-DA9A-4077-8279-BBCE428F6719}" destId="{555F84D1-6D93-43B6-8FF5-B7578AFA9905}" srcOrd="0" destOrd="0" presId="urn:microsoft.com/office/officeart/2005/8/layout/chevron2"/>
    <dgm:cxn modelId="{BA218770-5699-47E2-8D20-20EB1B1E41D9}" type="presParOf" srcId="{B3A66964-DA9A-4077-8279-BBCE428F6719}" destId="{CB27346F-EBA0-40A4-83A4-AA4F6E0FAB57}" srcOrd="1" destOrd="0" presId="urn:microsoft.com/office/officeart/2005/8/layout/chevron2"/>
    <dgm:cxn modelId="{40B11591-8BE5-47B5-A8BC-659F6A0E82F8}" type="presParOf" srcId="{D94810D5-1202-4F1F-83DF-F7BCA6FE5543}" destId="{445CF006-CDCF-441C-8745-38C56ECA95BE}" srcOrd="1" destOrd="0" presId="urn:microsoft.com/office/officeart/2005/8/layout/chevron2"/>
    <dgm:cxn modelId="{6E3D4F4E-6BD2-4422-914F-7379C2F36CE1}" type="presParOf" srcId="{D94810D5-1202-4F1F-83DF-F7BCA6FE5543}" destId="{C878E8C7-9565-42B1-A5A2-93B1EB46C602}" srcOrd="2" destOrd="0" presId="urn:microsoft.com/office/officeart/2005/8/layout/chevron2"/>
    <dgm:cxn modelId="{07A53B8D-8FC8-4E71-AF75-548228B30707}" type="presParOf" srcId="{C878E8C7-9565-42B1-A5A2-93B1EB46C602}" destId="{D2FED92C-2387-40A7-8634-46BA4968958F}" srcOrd="0" destOrd="0" presId="urn:microsoft.com/office/officeart/2005/8/layout/chevron2"/>
    <dgm:cxn modelId="{DAA51CA6-B445-4C97-93C3-E5D8E8B293F1}" type="presParOf" srcId="{C878E8C7-9565-42B1-A5A2-93B1EB46C602}" destId="{AF6054D0-41BC-4E3B-A0EF-93286D751084}" srcOrd="1" destOrd="0" presId="urn:microsoft.com/office/officeart/2005/8/layout/chevron2"/>
    <dgm:cxn modelId="{D8FFA570-ACB2-41CB-8749-A93C856698A0}" type="presParOf" srcId="{D94810D5-1202-4F1F-83DF-F7BCA6FE5543}" destId="{632E905F-191D-4649-8266-836DF171DD09}" srcOrd="3" destOrd="0" presId="urn:microsoft.com/office/officeart/2005/8/layout/chevron2"/>
    <dgm:cxn modelId="{34D52BAD-3405-48D5-B9D4-3279E102FDA8}" type="presParOf" srcId="{D94810D5-1202-4F1F-83DF-F7BCA6FE5543}" destId="{CF73FFC3-F8EF-4725-848A-265A4589DC05}" srcOrd="4" destOrd="0" presId="urn:microsoft.com/office/officeart/2005/8/layout/chevron2"/>
    <dgm:cxn modelId="{04B0A4F0-BDC4-427B-AEFB-3BC4A9C50D8E}" type="presParOf" srcId="{CF73FFC3-F8EF-4725-848A-265A4589DC05}" destId="{3671C296-EE7A-4E61-BA3E-AB3CAA2AD432}" srcOrd="0" destOrd="0" presId="urn:microsoft.com/office/officeart/2005/8/layout/chevron2"/>
    <dgm:cxn modelId="{FEF8EF2C-5945-4E2F-92E4-FE18BBE8E5BE}" type="presParOf" srcId="{CF73FFC3-F8EF-4725-848A-265A4589DC05}" destId="{CAFABC6E-80D7-47E8-BCD4-6494ECD3536C}" srcOrd="1" destOrd="0" presId="urn:microsoft.com/office/officeart/2005/8/layout/chevron2"/>
    <dgm:cxn modelId="{FF1CB777-9B92-4E5B-8C42-766DAB09A587}" type="presParOf" srcId="{D94810D5-1202-4F1F-83DF-F7BCA6FE5543}" destId="{4E7A8565-8C9A-42B9-809C-807EFD07B4AE}" srcOrd="5" destOrd="0" presId="urn:microsoft.com/office/officeart/2005/8/layout/chevron2"/>
    <dgm:cxn modelId="{EF1570F3-454B-4841-94A9-8918B467901B}" type="presParOf" srcId="{D94810D5-1202-4F1F-83DF-F7BCA6FE5543}" destId="{DCDEFF90-FE82-4981-9CA0-D4C74BA59F3F}" srcOrd="6" destOrd="0" presId="urn:microsoft.com/office/officeart/2005/8/layout/chevron2"/>
    <dgm:cxn modelId="{72D2C7BE-3FFA-4998-8D3A-91E62AC92256}" type="presParOf" srcId="{DCDEFF90-FE82-4981-9CA0-D4C74BA59F3F}" destId="{A3B0E614-0692-481F-AD39-433B107C7202}" srcOrd="0" destOrd="0" presId="urn:microsoft.com/office/officeart/2005/8/layout/chevron2"/>
    <dgm:cxn modelId="{5EA4744C-A83D-46D0-BD86-C8155256179D}" type="presParOf" srcId="{DCDEFF90-FE82-4981-9CA0-D4C74BA59F3F}" destId="{81E158FA-0A1A-4579-9759-776E686205B2}" srcOrd="1" destOrd="0" presId="urn:microsoft.com/office/officeart/2005/8/layout/chevron2"/>
    <dgm:cxn modelId="{1E6C3AB5-098D-41A4-A5F4-38FA276AF3D6}" type="presParOf" srcId="{D94810D5-1202-4F1F-83DF-F7BCA6FE5543}" destId="{6D47E530-503D-49D8-8BD9-A70285913875}" srcOrd="7" destOrd="0" presId="urn:microsoft.com/office/officeart/2005/8/layout/chevron2"/>
    <dgm:cxn modelId="{7ADBBF1E-AA15-4E7E-B63A-E232D9214D1A}" type="presParOf" srcId="{D94810D5-1202-4F1F-83DF-F7BCA6FE5543}" destId="{48A0F126-B6C3-42C9-9CC8-76BF020AF75F}" srcOrd="8" destOrd="0" presId="urn:microsoft.com/office/officeart/2005/8/layout/chevron2"/>
    <dgm:cxn modelId="{86E62729-DF8F-4EEA-A57D-675ECECF08D4}" type="presParOf" srcId="{48A0F126-B6C3-42C9-9CC8-76BF020AF75F}" destId="{A3CDF513-6A65-4356-AA36-E456365F6FE7}" srcOrd="0" destOrd="0" presId="urn:microsoft.com/office/officeart/2005/8/layout/chevron2"/>
    <dgm:cxn modelId="{631D2A38-9BCF-488C-B1F2-A4D6A82F0678}" type="presParOf" srcId="{48A0F126-B6C3-42C9-9CC8-76BF020AF75F}" destId="{B4D210EC-4612-4CBF-BB94-EF74D2E05C70}" srcOrd="1" destOrd="0" presId="urn:microsoft.com/office/officeart/2005/8/layout/chevron2"/>
    <dgm:cxn modelId="{44708D92-6552-44E5-AF92-0AB8F00F57BF}" type="presParOf" srcId="{D94810D5-1202-4F1F-83DF-F7BCA6FE5543}" destId="{3C26388B-3F0E-4D65-9701-7F1E39668B7C}" srcOrd="9" destOrd="0" presId="urn:microsoft.com/office/officeart/2005/8/layout/chevron2"/>
    <dgm:cxn modelId="{AAE903C4-3D86-4193-B9C2-1352E563AF5E}" type="presParOf" srcId="{D94810D5-1202-4F1F-83DF-F7BCA6FE5543}" destId="{9DDB875E-AB6E-4FFF-B621-80661FCBFB82}" srcOrd="10" destOrd="0" presId="urn:microsoft.com/office/officeart/2005/8/layout/chevron2"/>
    <dgm:cxn modelId="{7CCE964E-4A36-4B4E-A702-3F23A3BBDB5D}" type="presParOf" srcId="{9DDB875E-AB6E-4FFF-B621-80661FCBFB82}" destId="{A5129313-0F3D-4BAC-9414-3A2FFD16A78D}" srcOrd="0" destOrd="0" presId="urn:microsoft.com/office/officeart/2005/8/layout/chevron2"/>
    <dgm:cxn modelId="{483514BC-CD3C-4E46-985F-67D5CA315257}" type="presParOf" srcId="{9DDB875E-AB6E-4FFF-B621-80661FCBFB82}" destId="{784708DC-63C5-41A3-A82B-04979A404F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F84D1-6D93-43B6-8FF5-B7578AFA9905}">
      <dsp:nvSpPr>
        <dsp:cNvPr id="0" name=""/>
        <dsp:cNvSpPr/>
      </dsp:nvSpPr>
      <dsp:spPr>
        <a:xfrm rot="5400000">
          <a:off x="-238548" y="220635"/>
          <a:ext cx="1425030" cy="99752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Q1</a:t>
          </a:r>
        </a:p>
      </dsp:txBody>
      <dsp:txXfrm rot="-5400000">
        <a:off x="-24793" y="505642"/>
        <a:ext cx="997521" cy="427509"/>
      </dsp:txXfrm>
    </dsp:sp>
    <dsp:sp modelId="{CB27346F-EBA0-40A4-83A4-AA4F6E0FAB57}">
      <dsp:nvSpPr>
        <dsp:cNvPr id="0" name=""/>
        <dsp:cNvSpPr/>
      </dsp:nvSpPr>
      <dsp:spPr>
        <a:xfrm rot="5400000">
          <a:off x="6908020" y="-5977999"/>
          <a:ext cx="926270" cy="12896030"/>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a:t>Set ICB commitment to neighbourhood health development </a:t>
          </a:r>
        </a:p>
        <a:p>
          <a:pPr marL="228600" lvl="1" indent="-228600" algn="l" defTabSz="889000">
            <a:lnSpc>
              <a:spcPct val="90000"/>
            </a:lnSpc>
            <a:spcBef>
              <a:spcPct val="0"/>
            </a:spcBef>
            <a:spcAft>
              <a:spcPct val="15000"/>
            </a:spcAft>
            <a:buChar char="•"/>
          </a:pPr>
          <a:r>
            <a:rPr lang="en-GB" sz="2000" kern="1200"/>
            <a:t>Map Devon neighbourhoods on geography, assets, natural communities and PCNs</a:t>
          </a:r>
        </a:p>
        <a:p>
          <a:pPr marL="228600" lvl="1" indent="-228600" algn="l" defTabSz="889000">
            <a:lnSpc>
              <a:spcPct val="90000"/>
            </a:lnSpc>
            <a:spcBef>
              <a:spcPct val="0"/>
            </a:spcBef>
            <a:spcAft>
              <a:spcPct val="15000"/>
            </a:spcAft>
            <a:buChar char="•"/>
          </a:pPr>
          <a:r>
            <a:rPr lang="en-GB" sz="2000" kern="1200"/>
            <a:t>Agree the number and footprint of each neighbourhood and any other strategic intentions</a:t>
          </a:r>
        </a:p>
      </dsp:txBody>
      <dsp:txXfrm rot="-5400000">
        <a:off x="923141" y="52097"/>
        <a:ext cx="12850813" cy="835836"/>
      </dsp:txXfrm>
    </dsp:sp>
    <dsp:sp modelId="{D2FED92C-2387-40A7-8634-46BA4968958F}">
      <dsp:nvSpPr>
        <dsp:cNvPr id="0" name=""/>
        <dsp:cNvSpPr/>
      </dsp:nvSpPr>
      <dsp:spPr>
        <a:xfrm rot="5400000">
          <a:off x="-238548" y="1551334"/>
          <a:ext cx="1425030" cy="997521"/>
        </a:xfrm>
        <a:prstGeom prst="chevron">
          <a:avLst/>
        </a:prstGeom>
        <a:gradFill rotWithShape="0">
          <a:gsLst>
            <a:gs pos="0">
              <a:schemeClr val="accent5">
                <a:hueOff val="-3487798"/>
                <a:satOff val="7014"/>
                <a:lumOff val="1020"/>
                <a:alphaOff val="0"/>
                <a:shade val="51000"/>
                <a:satMod val="130000"/>
              </a:schemeClr>
            </a:gs>
            <a:gs pos="80000">
              <a:schemeClr val="accent5">
                <a:hueOff val="-3487798"/>
                <a:satOff val="7014"/>
                <a:lumOff val="1020"/>
                <a:alphaOff val="0"/>
                <a:shade val="93000"/>
                <a:satMod val="130000"/>
              </a:schemeClr>
            </a:gs>
            <a:gs pos="100000">
              <a:schemeClr val="accent5">
                <a:hueOff val="-3487798"/>
                <a:satOff val="7014"/>
                <a:lumOff val="1020"/>
                <a:alphaOff val="0"/>
                <a:shade val="94000"/>
                <a:satMod val="135000"/>
              </a:schemeClr>
            </a:gs>
          </a:gsLst>
          <a:lin ang="16200000" scaled="0"/>
        </a:gradFill>
        <a:ln w="9525" cap="flat" cmpd="sng" algn="ctr">
          <a:solidFill>
            <a:schemeClr val="accent5">
              <a:hueOff val="-3487798"/>
              <a:satOff val="7014"/>
              <a:lumOff val="102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Q2</a:t>
          </a:r>
        </a:p>
      </dsp:txBody>
      <dsp:txXfrm rot="-5400000">
        <a:off x="-24793" y="1836341"/>
        <a:ext cx="997521" cy="427509"/>
      </dsp:txXfrm>
    </dsp:sp>
    <dsp:sp modelId="{AF6054D0-41BC-4E3B-A0EF-93286D751084}">
      <dsp:nvSpPr>
        <dsp:cNvPr id="0" name=""/>
        <dsp:cNvSpPr/>
      </dsp:nvSpPr>
      <dsp:spPr>
        <a:xfrm rot="5400000">
          <a:off x="6908020" y="-4597712"/>
          <a:ext cx="926270" cy="12796855"/>
        </a:xfrm>
        <a:prstGeom prst="round2SameRect">
          <a:avLst/>
        </a:prstGeom>
        <a:solidFill>
          <a:schemeClr val="lt1">
            <a:alpha val="90000"/>
            <a:hueOff val="0"/>
            <a:satOff val="0"/>
            <a:lumOff val="0"/>
            <a:alphaOff val="0"/>
          </a:schemeClr>
        </a:solidFill>
        <a:ln w="9525" cap="flat" cmpd="sng" algn="ctr">
          <a:solidFill>
            <a:schemeClr val="accent5">
              <a:hueOff val="-3487798"/>
              <a:satOff val="7014"/>
              <a:lumOff val="102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a:t>Establish all INTs based on agreed model</a:t>
          </a:r>
        </a:p>
        <a:p>
          <a:pPr marL="228600" lvl="1" indent="-228600" algn="l" defTabSz="889000">
            <a:lnSpc>
              <a:spcPct val="90000"/>
            </a:lnSpc>
            <a:spcBef>
              <a:spcPct val="0"/>
            </a:spcBef>
            <a:spcAft>
              <a:spcPct val="15000"/>
            </a:spcAft>
            <a:buChar char="•"/>
          </a:pPr>
          <a:r>
            <a:rPr lang="en-GB" sz="2000" kern="1200"/>
            <a:t>Identify 'wave 1' of INT development</a:t>
          </a:r>
        </a:p>
        <a:p>
          <a:pPr marL="228600" lvl="1" indent="-228600" algn="l" defTabSz="889000">
            <a:lnSpc>
              <a:spcPct val="90000"/>
            </a:lnSpc>
            <a:spcBef>
              <a:spcPct val="0"/>
            </a:spcBef>
            <a:spcAft>
              <a:spcPct val="15000"/>
            </a:spcAft>
            <a:buChar char="•"/>
          </a:pPr>
          <a:r>
            <a:rPr lang="en-GB" sz="2000" kern="1200"/>
            <a:t>Focus BI, Brave AI and improvement resource on Wave 1 INTs</a:t>
          </a:r>
        </a:p>
      </dsp:txBody>
      <dsp:txXfrm rot="-5400000">
        <a:off x="972728" y="1382797"/>
        <a:ext cx="12751638" cy="835836"/>
      </dsp:txXfrm>
    </dsp:sp>
    <dsp:sp modelId="{3671C296-EE7A-4E61-BA3E-AB3CAA2AD432}">
      <dsp:nvSpPr>
        <dsp:cNvPr id="0" name=""/>
        <dsp:cNvSpPr/>
      </dsp:nvSpPr>
      <dsp:spPr>
        <a:xfrm rot="5400000">
          <a:off x="-238548" y="2882034"/>
          <a:ext cx="1425030" cy="997521"/>
        </a:xfrm>
        <a:prstGeom prst="chevron">
          <a:avLst/>
        </a:prstGeom>
        <a:gradFill rotWithShape="0">
          <a:gsLst>
            <a:gs pos="0">
              <a:schemeClr val="accent5">
                <a:hueOff val="-6975597"/>
                <a:satOff val="14028"/>
                <a:lumOff val="2039"/>
                <a:alphaOff val="0"/>
                <a:shade val="51000"/>
                <a:satMod val="130000"/>
              </a:schemeClr>
            </a:gs>
            <a:gs pos="80000">
              <a:schemeClr val="accent5">
                <a:hueOff val="-6975597"/>
                <a:satOff val="14028"/>
                <a:lumOff val="2039"/>
                <a:alphaOff val="0"/>
                <a:shade val="93000"/>
                <a:satMod val="130000"/>
              </a:schemeClr>
            </a:gs>
            <a:gs pos="100000">
              <a:schemeClr val="accent5">
                <a:hueOff val="-6975597"/>
                <a:satOff val="14028"/>
                <a:lumOff val="2039"/>
                <a:alphaOff val="0"/>
                <a:shade val="94000"/>
                <a:satMod val="135000"/>
              </a:schemeClr>
            </a:gs>
          </a:gsLst>
          <a:lin ang="16200000" scaled="0"/>
        </a:gradFill>
        <a:ln w="9525" cap="flat" cmpd="sng" algn="ctr">
          <a:solidFill>
            <a:schemeClr val="accent5">
              <a:hueOff val="-6975597"/>
              <a:satOff val="14028"/>
              <a:lumOff val="203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Q3</a:t>
          </a:r>
        </a:p>
      </dsp:txBody>
      <dsp:txXfrm rot="-5400000">
        <a:off x="-24793" y="3167041"/>
        <a:ext cx="997521" cy="427509"/>
      </dsp:txXfrm>
    </dsp:sp>
    <dsp:sp modelId="{CAFABC6E-80D7-47E8-BCD4-6494ECD3536C}">
      <dsp:nvSpPr>
        <dsp:cNvPr id="0" name=""/>
        <dsp:cNvSpPr/>
      </dsp:nvSpPr>
      <dsp:spPr>
        <a:xfrm rot="5400000">
          <a:off x="6908020" y="-3267013"/>
          <a:ext cx="926270" cy="12796855"/>
        </a:xfrm>
        <a:prstGeom prst="round2SameRect">
          <a:avLst/>
        </a:prstGeom>
        <a:solidFill>
          <a:schemeClr val="lt1">
            <a:alpha val="90000"/>
            <a:hueOff val="0"/>
            <a:satOff val="0"/>
            <a:lumOff val="0"/>
            <a:alphaOff val="0"/>
          </a:schemeClr>
        </a:solidFill>
        <a:ln w="9525" cap="flat" cmpd="sng" algn="ctr">
          <a:solidFill>
            <a:schemeClr val="accent5">
              <a:hueOff val="-6975597"/>
              <a:satOff val="14028"/>
              <a:lumOff val="20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a:t>Continue development of Wave 1 INTs</a:t>
          </a:r>
        </a:p>
        <a:p>
          <a:pPr marL="228600" lvl="1" indent="-228600" algn="l" defTabSz="889000">
            <a:lnSpc>
              <a:spcPct val="90000"/>
            </a:lnSpc>
            <a:spcBef>
              <a:spcPct val="0"/>
            </a:spcBef>
            <a:spcAft>
              <a:spcPct val="15000"/>
            </a:spcAft>
            <a:buChar char="•"/>
          </a:pPr>
          <a:r>
            <a:rPr lang="en-GB" sz="2000" kern="1200"/>
            <a:t>Establish frailty strategy in line with development of INTs</a:t>
          </a:r>
        </a:p>
        <a:p>
          <a:pPr marL="228600" lvl="1" indent="-228600" algn="l" defTabSz="889000">
            <a:lnSpc>
              <a:spcPct val="90000"/>
            </a:lnSpc>
            <a:spcBef>
              <a:spcPct val="0"/>
            </a:spcBef>
            <a:spcAft>
              <a:spcPct val="15000"/>
            </a:spcAft>
            <a:buChar char="•"/>
          </a:pPr>
          <a:r>
            <a:rPr lang="en-GB" sz="2000" kern="1200"/>
            <a:t>Monitor KPIs</a:t>
          </a:r>
        </a:p>
      </dsp:txBody>
      <dsp:txXfrm rot="-5400000">
        <a:off x="972728" y="2713496"/>
        <a:ext cx="12751638" cy="835836"/>
      </dsp:txXfrm>
    </dsp:sp>
    <dsp:sp modelId="{A3B0E614-0692-481F-AD39-433B107C7202}">
      <dsp:nvSpPr>
        <dsp:cNvPr id="0" name=""/>
        <dsp:cNvSpPr/>
      </dsp:nvSpPr>
      <dsp:spPr>
        <a:xfrm rot="5400000">
          <a:off x="-238548" y="4212733"/>
          <a:ext cx="1425030" cy="997521"/>
        </a:xfrm>
        <a:prstGeom prst="chevron">
          <a:avLst/>
        </a:prstGeom>
        <a:gradFill rotWithShape="0">
          <a:gsLst>
            <a:gs pos="0">
              <a:schemeClr val="accent5">
                <a:hueOff val="-10463395"/>
                <a:satOff val="21043"/>
                <a:lumOff val="3059"/>
                <a:alphaOff val="0"/>
                <a:shade val="51000"/>
                <a:satMod val="130000"/>
              </a:schemeClr>
            </a:gs>
            <a:gs pos="80000">
              <a:schemeClr val="accent5">
                <a:hueOff val="-10463395"/>
                <a:satOff val="21043"/>
                <a:lumOff val="3059"/>
                <a:alphaOff val="0"/>
                <a:shade val="93000"/>
                <a:satMod val="130000"/>
              </a:schemeClr>
            </a:gs>
            <a:gs pos="100000">
              <a:schemeClr val="accent5">
                <a:hueOff val="-10463395"/>
                <a:satOff val="21043"/>
                <a:lumOff val="3059"/>
                <a:alphaOff val="0"/>
                <a:shade val="94000"/>
                <a:satMod val="135000"/>
              </a:schemeClr>
            </a:gs>
          </a:gsLst>
          <a:lin ang="16200000" scaled="0"/>
        </a:gradFill>
        <a:ln w="9525" cap="flat" cmpd="sng" algn="ctr">
          <a:solidFill>
            <a:schemeClr val="accent5">
              <a:hueOff val="-10463395"/>
              <a:satOff val="21043"/>
              <a:lumOff val="305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Q4</a:t>
          </a:r>
        </a:p>
      </dsp:txBody>
      <dsp:txXfrm rot="-5400000">
        <a:off x="-24793" y="4497740"/>
        <a:ext cx="997521" cy="427509"/>
      </dsp:txXfrm>
    </dsp:sp>
    <dsp:sp modelId="{81E158FA-0A1A-4579-9759-776E686205B2}">
      <dsp:nvSpPr>
        <dsp:cNvPr id="0" name=""/>
        <dsp:cNvSpPr/>
      </dsp:nvSpPr>
      <dsp:spPr>
        <a:xfrm rot="5400000">
          <a:off x="6908020" y="-1936314"/>
          <a:ext cx="926270" cy="12796855"/>
        </a:xfrm>
        <a:prstGeom prst="round2SameRect">
          <a:avLst/>
        </a:prstGeom>
        <a:solidFill>
          <a:schemeClr val="lt1">
            <a:alpha val="90000"/>
            <a:hueOff val="0"/>
            <a:satOff val="0"/>
            <a:lumOff val="0"/>
            <a:alphaOff val="0"/>
          </a:schemeClr>
        </a:solidFill>
        <a:ln w="9525" cap="flat" cmpd="sng" algn="ctr">
          <a:solidFill>
            <a:schemeClr val="accent5">
              <a:hueOff val="-10463395"/>
              <a:satOff val="21043"/>
              <a:lumOff val="30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a:t>Evaluation and learning from Wave 1</a:t>
          </a:r>
        </a:p>
        <a:p>
          <a:pPr marL="228600" lvl="1" indent="-228600" algn="l" defTabSz="889000">
            <a:lnSpc>
              <a:spcPct val="90000"/>
            </a:lnSpc>
            <a:spcBef>
              <a:spcPct val="0"/>
            </a:spcBef>
            <a:spcAft>
              <a:spcPct val="15000"/>
            </a:spcAft>
            <a:buChar char="•"/>
          </a:pPr>
          <a:r>
            <a:rPr lang="en-GB" sz="2000" kern="1200"/>
            <a:t>Report on KPIs</a:t>
          </a:r>
        </a:p>
        <a:p>
          <a:pPr marL="228600" lvl="1" indent="-228600" algn="l" defTabSz="889000">
            <a:lnSpc>
              <a:spcPct val="90000"/>
            </a:lnSpc>
            <a:spcBef>
              <a:spcPct val="0"/>
            </a:spcBef>
            <a:spcAft>
              <a:spcPct val="15000"/>
            </a:spcAft>
            <a:buChar char="•"/>
          </a:pPr>
          <a:r>
            <a:rPr lang="en-GB" sz="2000" kern="1200"/>
            <a:t>Identify activity shift from acutes</a:t>
          </a:r>
        </a:p>
      </dsp:txBody>
      <dsp:txXfrm rot="-5400000">
        <a:off x="972728" y="4044195"/>
        <a:ext cx="12751638" cy="835836"/>
      </dsp:txXfrm>
    </dsp:sp>
    <dsp:sp modelId="{A3CDF513-6A65-4356-AA36-E456365F6FE7}">
      <dsp:nvSpPr>
        <dsp:cNvPr id="0" name=""/>
        <dsp:cNvSpPr/>
      </dsp:nvSpPr>
      <dsp:spPr>
        <a:xfrm rot="5400000">
          <a:off x="-238548" y="5543432"/>
          <a:ext cx="1425030" cy="997521"/>
        </a:xfrm>
        <a:prstGeom prst="chevron">
          <a:avLst/>
        </a:prstGeom>
        <a:gradFill rotWithShape="0">
          <a:gsLst>
            <a:gs pos="0">
              <a:schemeClr val="accent5">
                <a:hueOff val="-13951194"/>
                <a:satOff val="28057"/>
                <a:lumOff val="4078"/>
                <a:alphaOff val="0"/>
                <a:shade val="51000"/>
                <a:satMod val="130000"/>
              </a:schemeClr>
            </a:gs>
            <a:gs pos="80000">
              <a:schemeClr val="accent5">
                <a:hueOff val="-13951194"/>
                <a:satOff val="28057"/>
                <a:lumOff val="4078"/>
                <a:alphaOff val="0"/>
                <a:shade val="93000"/>
                <a:satMod val="130000"/>
              </a:schemeClr>
            </a:gs>
            <a:gs pos="100000">
              <a:schemeClr val="accent5">
                <a:hueOff val="-13951194"/>
                <a:satOff val="28057"/>
                <a:lumOff val="4078"/>
                <a:alphaOff val="0"/>
                <a:shade val="94000"/>
                <a:satMod val="135000"/>
              </a:schemeClr>
            </a:gs>
          </a:gsLst>
          <a:lin ang="16200000" scaled="0"/>
        </a:gradFill>
        <a:ln w="9525" cap="flat" cmpd="sng" algn="ctr">
          <a:solidFill>
            <a:schemeClr val="accent5">
              <a:hueOff val="-13951194"/>
              <a:satOff val="28057"/>
              <a:lumOff val="407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Y2</a:t>
          </a:r>
        </a:p>
      </dsp:txBody>
      <dsp:txXfrm rot="-5400000">
        <a:off x="-24793" y="5828439"/>
        <a:ext cx="997521" cy="427509"/>
      </dsp:txXfrm>
    </dsp:sp>
    <dsp:sp modelId="{B4D210EC-4612-4CBF-BB94-EF74D2E05C70}">
      <dsp:nvSpPr>
        <dsp:cNvPr id="0" name=""/>
        <dsp:cNvSpPr/>
      </dsp:nvSpPr>
      <dsp:spPr>
        <a:xfrm rot="5400000">
          <a:off x="6908020" y="-605614"/>
          <a:ext cx="926270" cy="12796855"/>
        </a:xfrm>
        <a:prstGeom prst="round2SameRect">
          <a:avLst/>
        </a:prstGeom>
        <a:solidFill>
          <a:schemeClr val="lt1">
            <a:alpha val="90000"/>
            <a:hueOff val="0"/>
            <a:satOff val="0"/>
            <a:lumOff val="0"/>
            <a:alphaOff val="0"/>
          </a:schemeClr>
        </a:solidFill>
        <a:ln w="9525" cap="flat" cmpd="sng" algn="ctr">
          <a:solidFill>
            <a:schemeClr val="accent5">
              <a:hueOff val="-13951194"/>
              <a:satOff val="28057"/>
              <a:lumOff val="4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a:t>2nd INT wave</a:t>
          </a:r>
        </a:p>
      </dsp:txBody>
      <dsp:txXfrm rot="-5400000">
        <a:off x="972728" y="5374895"/>
        <a:ext cx="12751638" cy="835836"/>
      </dsp:txXfrm>
    </dsp:sp>
    <dsp:sp modelId="{A5129313-0F3D-4BAC-9414-3A2FFD16A78D}">
      <dsp:nvSpPr>
        <dsp:cNvPr id="0" name=""/>
        <dsp:cNvSpPr/>
      </dsp:nvSpPr>
      <dsp:spPr>
        <a:xfrm rot="5400000">
          <a:off x="-238548" y="6874131"/>
          <a:ext cx="1425030" cy="997521"/>
        </a:xfrm>
        <a:prstGeom prst="chevron">
          <a:avLst/>
        </a:prstGeom>
        <a:gradFill rotWithShape="0">
          <a:gsLst>
            <a:gs pos="0">
              <a:schemeClr val="accent5">
                <a:hueOff val="-17438992"/>
                <a:satOff val="35071"/>
                <a:lumOff val="5098"/>
                <a:alphaOff val="0"/>
                <a:shade val="51000"/>
                <a:satMod val="130000"/>
              </a:schemeClr>
            </a:gs>
            <a:gs pos="80000">
              <a:schemeClr val="accent5">
                <a:hueOff val="-17438992"/>
                <a:satOff val="35071"/>
                <a:lumOff val="5098"/>
                <a:alphaOff val="0"/>
                <a:shade val="93000"/>
                <a:satMod val="130000"/>
              </a:schemeClr>
            </a:gs>
            <a:gs pos="100000">
              <a:schemeClr val="accent5">
                <a:hueOff val="-17438992"/>
                <a:satOff val="35071"/>
                <a:lumOff val="5098"/>
                <a:alphaOff val="0"/>
                <a:shade val="94000"/>
                <a:satMod val="135000"/>
              </a:schemeClr>
            </a:gs>
          </a:gsLst>
          <a:lin ang="16200000" scaled="0"/>
        </a:gradFill>
        <a:ln w="9525" cap="flat" cmpd="sng" algn="ctr">
          <a:solidFill>
            <a:schemeClr val="accent5">
              <a:hueOff val="-17438992"/>
              <a:satOff val="35071"/>
              <a:lumOff val="509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Y3</a:t>
          </a:r>
        </a:p>
      </dsp:txBody>
      <dsp:txXfrm rot="-5400000">
        <a:off x="-24793" y="7159138"/>
        <a:ext cx="997521" cy="427509"/>
      </dsp:txXfrm>
    </dsp:sp>
    <dsp:sp modelId="{784708DC-63C5-41A3-A82B-04979A404F33}">
      <dsp:nvSpPr>
        <dsp:cNvPr id="0" name=""/>
        <dsp:cNvSpPr/>
      </dsp:nvSpPr>
      <dsp:spPr>
        <a:xfrm rot="5400000">
          <a:off x="6908020" y="725084"/>
          <a:ext cx="926270" cy="12796855"/>
        </a:xfrm>
        <a:prstGeom prst="round2SameRect">
          <a:avLst/>
        </a:prstGeom>
        <a:solidFill>
          <a:schemeClr val="lt1">
            <a:alpha val="90000"/>
            <a:hueOff val="0"/>
            <a:satOff val="0"/>
            <a:lumOff val="0"/>
            <a:alphaOff val="0"/>
          </a:schemeClr>
        </a:solidFill>
        <a:ln w="9525" cap="flat" cmpd="sng" algn="ctr">
          <a:solidFill>
            <a:schemeClr val="accent5">
              <a:hueOff val="-17438992"/>
              <a:satOff val="35071"/>
              <a:lumOff val="509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a:t>3rd INT wave</a:t>
          </a:r>
        </a:p>
      </dsp:txBody>
      <dsp:txXfrm rot="-5400000">
        <a:off x="972728" y="6705594"/>
        <a:ext cx="12751638" cy="8358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09"/>
          </a:xfrm>
          <a:prstGeom prst="rect">
            <a:avLst/>
          </a:prstGeom>
        </p:spPr>
        <p:txBody>
          <a:bodyPr vert="horz" lIns="91421" tIns="45711" rIns="91421" bIns="45711" rtlCol="0"/>
          <a:lstStyle>
            <a:lvl1pPr algn="l">
              <a:defRPr sz="1200"/>
            </a:lvl1pPr>
          </a:lstStyle>
          <a:p>
            <a:r>
              <a:rPr lang="en-GB"/>
              <a:t>CONFIDENTIAL - WORKING DRAFT</a:t>
            </a:r>
          </a:p>
        </p:txBody>
      </p:sp>
      <p:sp>
        <p:nvSpPr>
          <p:cNvPr id="3" name="Date Placeholder 2"/>
          <p:cNvSpPr>
            <a:spLocks noGrp="1"/>
          </p:cNvSpPr>
          <p:nvPr>
            <p:ph type="dt" sz="quarter" idx="1"/>
          </p:nvPr>
        </p:nvSpPr>
        <p:spPr>
          <a:xfrm>
            <a:off x="3849688" y="0"/>
            <a:ext cx="2946400" cy="496809"/>
          </a:xfrm>
          <a:prstGeom prst="rect">
            <a:avLst/>
          </a:prstGeom>
        </p:spPr>
        <p:txBody>
          <a:bodyPr vert="horz" lIns="91421" tIns="45711" rIns="91421" bIns="45711" rtlCol="0"/>
          <a:lstStyle>
            <a:lvl1pPr algn="r">
              <a:defRPr sz="1200"/>
            </a:lvl1pPr>
          </a:lstStyle>
          <a:p>
            <a:fld id="{FB3C26CC-466A-4913-97EC-CE9877533212}" type="datetimeFigureOut">
              <a:rPr lang="en-GB" smtClean="0"/>
              <a:t>22/05/2025</a:t>
            </a:fld>
            <a:endParaRPr lang="en-GB"/>
          </a:p>
        </p:txBody>
      </p:sp>
      <p:sp>
        <p:nvSpPr>
          <p:cNvPr id="4" name="Footer Placeholder 3"/>
          <p:cNvSpPr>
            <a:spLocks noGrp="1"/>
          </p:cNvSpPr>
          <p:nvPr>
            <p:ph type="ftr" sz="quarter" idx="2"/>
          </p:nvPr>
        </p:nvSpPr>
        <p:spPr>
          <a:xfrm>
            <a:off x="1" y="9428242"/>
            <a:ext cx="2946400" cy="496809"/>
          </a:xfrm>
          <a:prstGeom prst="rect">
            <a:avLst/>
          </a:prstGeom>
        </p:spPr>
        <p:txBody>
          <a:bodyPr vert="horz" lIns="91421" tIns="45711" rIns="91421"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21" tIns="45711" rIns="91421" bIns="45711" rtlCol="0" anchor="b"/>
          <a:lstStyle>
            <a:lvl1pPr algn="r">
              <a:defRPr sz="1200"/>
            </a:lvl1pPr>
          </a:lstStyle>
          <a:p>
            <a:fld id="{BE1F249C-88F9-4008-B1CD-E03F6ECA9C3C}" type="slidenum">
              <a:rPr lang="en-GB" smtClean="0"/>
              <a:t>‹#›</a:t>
            </a:fld>
            <a:endParaRPr lang="en-GB"/>
          </a:p>
        </p:txBody>
      </p:sp>
    </p:spTree>
    <p:extLst>
      <p:ext uri="{BB962C8B-B14F-4D97-AF65-F5344CB8AC3E}">
        <p14:creationId xmlns:p14="http://schemas.microsoft.com/office/powerpoint/2010/main" val="217593771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332"/>
          </a:xfrm>
          <a:prstGeom prst="rect">
            <a:avLst/>
          </a:prstGeom>
        </p:spPr>
        <p:txBody>
          <a:bodyPr vert="horz" lIns="91285" tIns="45642" rIns="91285" bIns="45642" rtlCol="0"/>
          <a:lstStyle>
            <a:lvl1pPr algn="l">
              <a:defRPr sz="1200"/>
            </a:lvl1pPr>
          </a:lstStyle>
          <a:p>
            <a:r>
              <a:rPr lang="en-GB"/>
              <a:t>CONFIDENTIAL - WORKING DRAFT</a:t>
            </a:r>
          </a:p>
        </p:txBody>
      </p:sp>
      <p:sp>
        <p:nvSpPr>
          <p:cNvPr id="3" name="Date Placeholder 2"/>
          <p:cNvSpPr>
            <a:spLocks noGrp="1"/>
          </p:cNvSpPr>
          <p:nvPr>
            <p:ph type="dt" idx="1"/>
          </p:nvPr>
        </p:nvSpPr>
        <p:spPr>
          <a:xfrm>
            <a:off x="3850444" y="1"/>
            <a:ext cx="2945659" cy="496332"/>
          </a:xfrm>
          <a:prstGeom prst="rect">
            <a:avLst/>
          </a:prstGeom>
        </p:spPr>
        <p:txBody>
          <a:bodyPr vert="horz" lIns="91285" tIns="45642" rIns="91285" bIns="45642" rtlCol="0"/>
          <a:lstStyle>
            <a:lvl1pPr algn="r">
              <a:defRPr sz="1200"/>
            </a:lvl1pPr>
          </a:lstStyle>
          <a:p>
            <a:fld id="{0DE2AE05-75DA-41D5-8CB2-DD3298E6407F}" type="datetimeFigureOut">
              <a:rPr lang="en-GB" smtClean="0"/>
              <a:t>22/05/2025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2" rIns="91285" bIns="45642"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285" tIns="45642" rIns="91285" bIns="45642" rtlCol="0"/>
          <a:lstStyle/>
          <a:p>
            <a:pPr lvl="0"/>
            <a:r>
              <a:rPr lang="en-US"/>
              <a:t>Click to edit Master text styles</a:t>
            </a:r>
          </a:p>
        </p:txBody>
      </p:sp>
      <p:sp>
        <p:nvSpPr>
          <p:cNvPr id="6" name="Footer Placeholder 5"/>
          <p:cNvSpPr>
            <a:spLocks noGrp="1"/>
          </p:cNvSpPr>
          <p:nvPr>
            <p:ph type="ftr" sz="quarter" idx="4"/>
          </p:nvPr>
        </p:nvSpPr>
        <p:spPr>
          <a:xfrm>
            <a:off x="2" y="9428584"/>
            <a:ext cx="2945659" cy="496332"/>
          </a:xfrm>
          <a:prstGeom prst="rect">
            <a:avLst/>
          </a:prstGeom>
        </p:spPr>
        <p:txBody>
          <a:bodyPr vert="horz" lIns="91285" tIns="45642" rIns="91285" bIns="45642"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285" tIns="45642" rIns="91285" bIns="45642" rtlCol="0" anchor="b"/>
          <a:lstStyle>
            <a:lvl1pPr algn="r">
              <a:defRPr sz="1200"/>
            </a:lvl1pPr>
          </a:lstStyle>
          <a:p>
            <a:fld id="{C8D6B2B3-1480-4020-AF1F-43273F00C352}" type="slidenum">
              <a:rPr lang="en-GB" smtClean="0"/>
              <a:t>‹#›</a:t>
            </a:fld>
            <a:endParaRPr lang="en-GB"/>
          </a:p>
        </p:txBody>
      </p:sp>
    </p:spTree>
    <p:extLst>
      <p:ext uri="{BB962C8B-B14F-4D97-AF65-F5344CB8AC3E}">
        <p14:creationId xmlns:p14="http://schemas.microsoft.com/office/powerpoint/2010/main" val="3903596057"/>
      </p:ext>
    </p:extLst>
  </p:cSld>
  <p:clrMap bg1="lt1" tx1="dk1" bg2="lt2" tx2="dk2" accent1="accent1" accent2="accent2" accent3="accent3" accent4="accent4" accent5="accent5" accent6="accent6" hlink="hlink" folHlink="folHlink"/>
  <p:hf ftr="0" dt="0"/>
  <p:notesStyle>
    <a:lvl1pPr marL="0" algn="l" defTabSz="1828800" rtl="0" eaLnBrk="1" latinLnBrk="0" hangingPunct="1">
      <a:defRPr sz="3200" kern="1200">
        <a:solidFill>
          <a:schemeClr val="tx1"/>
        </a:solidFill>
        <a:latin typeface="Arial" panose="020B0604020202020204" pitchFamily="34" charset="0"/>
        <a:ea typeface="+mn-ea"/>
        <a:cs typeface="Arial" panose="020B0604020202020204" pitchFamily="34" charset="0"/>
      </a:defRPr>
    </a:lvl1pPr>
    <a:lvl2pPr marL="914400" algn="l" defTabSz="1828800" rtl="0" eaLnBrk="1" latinLnBrk="0" hangingPunct="1">
      <a:defRPr sz="3200" kern="1200">
        <a:solidFill>
          <a:schemeClr val="tx1"/>
        </a:solidFill>
        <a:latin typeface="Arial" panose="020B0604020202020204" pitchFamily="34" charset="0"/>
        <a:ea typeface="+mn-ea"/>
        <a:cs typeface="Arial" panose="020B0604020202020204" pitchFamily="34" charset="0"/>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1</a:t>
            </a:fld>
            <a:endParaRPr lang="en-GB"/>
          </a:p>
        </p:txBody>
      </p:sp>
    </p:spTree>
    <p:extLst>
      <p:ext uri="{BB962C8B-B14F-4D97-AF65-F5344CB8AC3E}">
        <p14:creationId xmlns:p14="http://schemas.microsoft.com/office/powerpoint/2010/main" val="252790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12</a:t>
            </a:fld>
            <a:endParaRPr lang="en-GB"/>
          </a:p>
        </p:txBody>
      </p:sp>
    </p:spTree>
    <p:extLst>
      <p:ext uri="{BB962C8B-B14F-4D97-AF65-F5344CB8AC3E}">
        <p14:creationId xmlns:p14="http://schemas.microsoft.com/office/powerpoint/2010/main" val="394575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13</a:t>
            </a:fld>
            <a:endParaRPr lang="en-GB"/>
          </a:p>
        </p:txBody>
      </p:sp>
    </p:spTree>
    <p:extLst>
      <p:ext uri="{BB962C8B-B14F-4D97-AF65-F5344CB8AC3E}">
        <p14:creationId xmlns:p14="http://schemas.microsoft.com/office/powerpoint/2010/main" val="265457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Barriers:</a:t>
            </a:r>
          </a:p>
          <a:p>
            <a:r>
              <a:rPr lang="en-GB" sz="1200"/>
              <a:t>Fragmented systems and siloed working.</a:t>
            </a:r>
          </a:p>
          <a:p>
            <a:r>
              <a:rPr lang="en-GB" sz="1200"/>
              <a:t>Limited resources and funding constraints.</a:t>
            </a:r>
          </a:p>
          <a:p>
            <a:r>
              <a:rPr lang="en-GB" sz="1200"/>
              <a:t>NHS England highlights lack of integrated digital infrastructure.</a:t>
            </a:r>
          </a:p>
          <a:p>
            <a:r>
              <a:rPr lang="en-GB" sz="1200"/>
              <a:t>Difficulty in measuring impact.</a:t>
            </a:r>
          </a:p>
          <a:p>
            <a:endParaRPr lang="en-GB" sz="1200"/>
          </a:p>
          <a:p>
            <a:r>
              <a:rPr lang="en-GB" sz="1200"/>
              <a:t>Key Successes: Increased accessibility, proactive patient management, better health outcomes.</a:t>
            </a:r>
          </a:p>
          <a:p>
            <a:r>
              <a:rPr lang="en-GB" sz="1200"/>
              <a:t>Lessons Learned: Importance of data sharing, workforce alignment, and patient-centred care.</a:t>
            </a:r>
          </a:p>
          <a:p>
            <a:endParaRPr lang="en-GB" sz="1200"/>
          </a:p>
          <a:p>
            <a:endParaRPr lang="en-GB" sz="1200"/>
          </a:p>
          <a:p>
            <a:endParaRPr lang="en-GB" sz="1200"/>
          </a:p>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2</a:t>
            </a:fld>
            <a:endParaRPr lang="en-GB"/>
          </a:p>
        </p:txBody>
      </p:sp>
    </p:spTree>
    <p:extLst>
      <p:ext uri="{BB962C8B-B14F-4D97-AF65-F5344CB8AC3E}">
        <p14:creationId xmlns:p14="http://schemas.microsoft.com/office/powerpoint/2010/main" val="111374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3</a:t>
            </a:fld>
            <a:endParaRPr lang="en-GB"/>
          </a:p>
        </p:txBody>
      </p:sp>
    </p:spTree>
    <p:extLst>
      <p:ext uri="{BB962C8B-B14F-4D97-AF65-F5344CB8AC3E}">
        <p14:creationId xmlns:p14="http://schemas.microsoft.com/office/powerpoint/2010/main" val="354211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CONFIDENTIAL - WORKING DRAFT</a:t>
            </a:r>
          </a:p>
        </p:txBody>
      </p:sp>
      <p:sp>
        <p:nvSpPr>
          <p:cNvPr id="5" name="Slide Number Placeholder 4"/>
          <p:cNvSpPr>
            <a:spLocks noGrp="1"/>
          </p:cNvSpPr>
          <p:nvPr>
            <p:ph type="sldNum" sz="quarter" idx="5"/>
          </p:nvPr>
        </p:nvSpPr>
        <p:spPr/>
        <p:txBody>
          <a:bodyPr/>
          <a:lstStyle/>
          <a:p>
            <a:pPr marL="0" marR="0" lvl="0" indent="0" algn="r" defTabSz="1828800" rtl="0" eaLnBrk="1" fontAlgn="auto" latinLnBrk="0" hangingPunct="1">
              <a:lnSpc>
                <a:spcPct val="100000"/>
              </a:lnSpc>
              <a:spcBef>
                <a:spcPts val="0"/>
              </a:spcBef>
              <a:spcAft>
                <a:spcPts val="0"/>
              </a:spcAft>
              <a:buClrTx/>
              <a:buSzTx/>
              <a:buFontTx/>
              <a:buNone/>
              <a:tabLst/>
              <a:defRPr/>
            </a:pPr>
            <a:fld id="{C8D6B2B3-1480-4020-AF1F-43273F00C35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8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72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5</a:t>
            </a:fld>
            <a:endParaRPr lang="en-GB"/>
          </a:p>
        </p:txBody>
      </p:sp>
    </p:spTree>
    <p:extLst>
      <p:ext uri="{BB962C8B-B14F-4D97-AF65-F5344CB8AC3E}">
        <p14:creationId xmlns:p14="http://schemas.microsoft.com/office/powerpoint/2010/main" val="305268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6</a:t>
            </a:fld>
            <a:endParaRPr lang="en-GB"/>
          </a:p>
        </p:txBody>
      </p:sp>
    </p:spTree>
    <p:extLst>
      <p:ext uri="{BB962C8B-B14F-4D97-AF65-F5344CB8AC3E}">
        <p14:creationId xmlns:p14="http://schemas.microsoft.com/office/powerpoint/2010/main" val="238281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7</a:t>
            </a:fld>
            <a:endParaRPr lang="en-GB"/>
          </a:p>
        </p:txBody>
      </p:sp>
    </p:spTree>
    <p:extLst>
      <p:ext uri="{BB962C8B-B14F-4D97-AF65-F5344CB8AC3E}">
        <p14:creationId xmlns:p14="http://schemas.microsoft.com/office/powerpoint/2010/main" val="264664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8</a:t>
            </a:fld>
            <a:endParaRPr lang="en-GB"/>
          </a:p>
        </p:txBody>
      </p:sp>
    </p:spTree>
    <p:extLst>
      <p:ext uri="{BB962C8B-B14F-4D97-AF65-F5344CB8AC3E}">
        <p14:creationId xmlns:p14="http://schemas.microsoft.com/office/powerpoint/2010/main" val="170318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CONFIDENTIAL - WORKING DRAFT</a:t>
            </a:r>
          </a:p>
        </p:txBody>
      </p:sp>
      <p:sp>
        <p:nvSpPr>
          <p:cNvPr id="5" name="Slide Number Placeholder 4"/>
          <p:cNvSpPr>
            <a:spLocks noGrp="1"/>
          </p:cNvSpPr>
          <p:nvPr>
            <p:ph type="sldNum" sz="quarter" idx="5"/>
          </p:nvPr>
        </p:nvSpPr>
        <p:spPr/>
        <p:txBody>
          <a:bodyPr/>
          <a:lstStyle/>
          <a:p>
            <a:fld id="{C8D6B2B3-1480-4020-AF1F-43273F00C352}" type="slidenum">
              <a:rPr lang="en-GB" smtClean="0"/>
              <a:t>9</a:t>
            </a:fld>
            <a:endParaRPr lang="en-GB"/>
          </a:p>
        </p:txBody>
      </p:sp>
    </p:spTree>
    <p:extLst>
      <p:ext uri="{BB962C8B-B14F-4D97-AF65-F5344CB8AC3E}">
        <p14:creationId xmlns:p14="http://schemas.microsoft.com/office/powerpoint/2010/main" val="3823380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23220"/>
            <a:ext cx="15544800" cy="2205038"/>
          </a:xfrm>
        </p:spPr>
        <p:txBody>
          <a:bodyPr/>
          <a:lstStyle/>
          <a:p>
            <a:r>
              <a:rPr lang="en-US"/>
              <a:t>Click to edit Master title style</a:t>
            </a:r>
            <a:endParaRPr lang="en-GB"/>
          </a:p>
        </p:txBody>
      </p:sp>
      <p:sp>
        <p:nvSpPr>
          <p:cNvPr id="3" name="Subtitle 2"/>
          <p:cNvSpPr>
            <a:spLocks noGrp="1"/>
          </p:cNvSpPr>
          <p:nvPr>
            <p:ph type="subTitle" idx="1"/>
          </p:nvPr>
        </p:nvSpPr>
        <p:spPr>
          <a:xfrm>
            <a:off x="1371600" y="5256881"/>
            <a:ext cx="15549264" cy="966739"/>
          </a:xfrm>
        </p:spPr>
        <p:txBody>
          <a:bodyPr/>
          <a:lstStyle>
            <a:lvl1pPr marL="0" indent="0" algn="l">
              <a:buNone/>
              <a:defRPr>
                <a:solidFill>
                  <a:schemeClr val="bg2"/>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GB"/>
          </a:p>
        </p:txBody>
      </p:sp>
      <p:pic>
        <p:nvPicPr>
          <p:cNvPr id="2051" name="Picture 3" descr="C:\Data\Editor\Pictures\NEW Devon CCG\General\Graphic Design\logos\NHS Devon CCG\NHS Devon CCG logo - 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0165"/>
          <a:stretch/>
        </p:blipFill>
        <p:spPr bwMode="auto">
          <a:xfrm>
            <a:off x="13896529" y="679164"/>
            <a:ext cx="3773174" cy="114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a:extLst>
              <a:ext uri="{FF2B5EF4-FFF2-40B4-BE49-F238E27FC236}">
                <a16:creationId xmlns:a16="http://schemas.microsoft.com/office/drawing/2014/main" id="{B34D51B8-3CED-41A3-AC84-DFDCF509BC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32" y="9277267"/>
            <a:ext cx="3489023" cy="648000"/>
          </a:xfrm>
          <a:prstGeom prst="rect">
            <a:avLst/>
          </a:prstGeom>
        </p:spPr>
      </p:pic>
      <p:sp>
        <p:nvSpPr>
          <p:cNvPr id="27" name="TextBox 26">
            <a:extLst>
              <a:ext uri="{FF2B5EF4-FFF2-40B4-BE49-F238E27FC236}">
                <a16:creationId xmlns:a16="http://schemas.microsoft.com/office/drawing/2014/main" id="{C0469E35-47DF-484E-B6A8-17D7C7FE28C5}"/>
              </a:ext>
            </a:extLst>
          </p:cNvPr>
          <p:cNvSpPr txBox="1"/>
          <p:nvPr userDrawn="1"/>
        </p:nvSpPr>
        <p:spPr>
          <a:xfrm>
            <a:off x="4351087" y="9463980"/>
            <a:ext cx="13505881" cy="384721"/>
          </a:xfrm>
          <a:prstGeom prst="rect">
            <a:avLst/>
          </a:prstGeom>
          <a:noFill/>
        </p:spPr>
        <p:txBody>
          <a:bodyPr wrap="square">
            <a:spAutoFit/>
          </a:bodyPr>
          <a:lstStyle/>
          <a:p>
            <a:pPr marR="0" algn="l" rtl="0"/>
            <a:r>
              <a:rPr lang="en-GB" sz="1900" b="0"/>
              <a:t>Proud to be part of One Devon: NHS and CARE working with communities and local organisations to improve people’s lives</a:t>
            </a:r>
          </a:p>
        </p:txBody>
      </p:sp>
      <p:pic>
        <p:nvPicPr>
          <p:cNvPr id="8" name="Picture 7" descr="A picture containing text&#10;&#10;Description automatically generated">
            <a:extLst>
              <a:ext uri="{FF2B5EF4-FFF2-40B4-BE49-F238E27FC236}">
                <a16:creationId xmlns:a16="http://schemas.microsoft.com/office/drawing/2014/main" id="{B6D7B1BD-4BD0-4B57-A205-1AA4B5E276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518660"/>
            <a:ext cx="18288000" cy="3545558"/>
          </a:xfrm>
          <a:prstGeom prst="rect">
            <a:avLst/>
          </a:prstGeom>
        </p:spPr>
      </p:pic>
    </p:spTree>
    <p:extLst>
      <p:ext uri="{BB962C8B-B14F-4D97-AF65-F5344CB8AC3E}">
        <p14:creationId xmlns:p14="http://schemas.microsoft.com/office/powerpoint/2010/main" val="46426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9ECC1-DBC9-4ADF-9D5C-6D23E6DB0AE5}"/>
              </a:ext>
            </a:extLst>
          </p:cNvPr>
          <p:cNvSpPr/>
          <p:nvPr userDrawn="1"/>
        </p:nvSpPr>
        <p:spPr>
          <a:xfrm>
            <a:off x="0" y="4"/>
            <a:ext cx="18288000" cy="8527877"/>
          </a:xfrm>
          <a:prstGeom prst="rect">
            <a:avLst/>
          </a:prstGeom>
          <a:gradFill>
            <a:gsLst>
              <a:gs pos="65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nvGrpSpPr>
          <p:cNvPr id="9" name="Group 8">
            <a:extLst>
              <a:ext uri="{FF2B5EF4-FFF2-40B4-BE49-F238E27FC236}">
                <a16:creationId xmlns:a16="http://schemas.microsoft.com/office/drawing/2014/main" id="{4A71BF71-F3A9-4640-AE19-71CAC440A37F}"/>
              </a:ext>
            </a:extLst>
          </p:cNvPr>
          <p:cNvGrpSpPr/>
          <p:nvPr userDrawn="1"/>
        </p:nvGrpSpPr>
        <p:grpSpPr>
          <a:xfrm>
            <a:off x="0" y="7801838"/>
            <a:ext cx="18288000" cy="2485166"/>
            <a:chOff x="0" y="9031932"/>
            <a:chExt cx="18288000" cy="2485166"/>
          </a:xfrm>
        </p:grpSpPr>
        <p:sp>
          <p:nvSpPr>
            <p:cNvPr id="10" name="Rectangle 9">
              <a:extLst>
                <a:ext uri="{FF2B5EF4-FFF2-40B4-BE49-F238E27FC236}">
                  <a16:creationId xmlns:a16="http://schemas.microsoft.com/office/drawing/2014/main" id="{3155A358-E79E-4312-86E6-99C36DAE9161}"/>
                </a:ext>
              </a:extLst>
            </p:cNvPr>
            <p:cNvSpPr/>
            <p:nvPr userDrawn="1"/>
          </p:nvSpPr>
          <p:spPr>
            <a:xfrm>
              <a:off x="0" y="9607835"/>
              <a:ext cx="18288000" cy="190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C58C3094-8B18-4F39-9F86-2A52EEF05DCA}"/>
                </a:ext>
              </a:extLst>
            </p:cNvPr>
            <p:cNvSpPr/>
            <p:nvPr userDrawn="1"/>
          </p:nvSpPr>
          <p:spPr>
            <a:xfrm>
              <a:off x="0" y="9031932"/>
              <a:ext cx="179918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 name="Title 1"/>
          <p:cNvSpPr>
            <a:spLocks noGrp="1"/>
          </p:cNvSpPr>
          <p:nvPr>
            <p:ph type="ctrTitle"/>
          </p:nvPr>
        </p:nvSpPr>
        <p:spPr>
          <a:xfrm>
            <a:off x="1371600" y="2623225"/>
            <a:ext cx="15544800" cy="2205038"/>
          </a:xfrm>
        </p:spPr>
        <p:txBody>
          <a:bodyPr/>
          <a:lstStyle>
            <a:lvl1pPr>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67136" y="5256881"/>
            <a:ext cx="15544800" cy="938216"/>
          </a:xfrm>
        </p:spPr>
        <p:txBody>
          <a:bodyPr/>
          <a:lstStyle>
            <a:lvl1pPr marL="0" indent="0" algn="l">
              <a:buNone/>
              <a:defRPr>
                <a:solidFill>
                  <a:schemeClr val="bg1"/>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2" indent="0" algn="ctr">
              <a:buNone/>
              <a:defRPr>
                <a:solidFill>
                  <a:schemeClr val="tx1">
                    <a:tint val="75000"/>
                  </a:schemeClr>
                </a:solidFill>
              </a:defRPr>
            </a:lvl4pPr>
            <a:lvl5pPr marL="2743338"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endParaRPr lang="en-GB"/>
          </a:p>
        </p:txBody>
      </p:sp>
      <p:pic>
        <p:nvPicPr>
          <p:cNvPr id="8" name="Picture 2" descr="C:\Data\Editor\Pictures\NEW Devon CCG\General\Graphic Design\logos\NHS Devon CCG\NHS Devon CCG logo - 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0164"/>
          <a:stretch/>
        </p:blipFill>
        <p:spPr bwMode="auto">
          <a:xfrm>
            <a:off x="13896529" y="679164"/>
            <a:ext cx="3773177" cy="1149636"/>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030A01FF-58A4-4C3A-8AEC-47F836FF35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36" y="9277268"/>
            <a:ext cx="3489023" cy="648000"/>
          </a:xfrm>
          <a:prstGeom prst="rect">
            <a:avLst/>
          </a:prstGeom>
        </p:spPr>
      </p:pic>
      <p:sp>
        <p:nvSpPr>
          <p:cNvPr id="20" name="TextBox 19">
            <a:extLst>
              <a:ext uri="{FF2B5EF4-FFF2-40B4-BE49-F238E27FC236}">
                <a16:creationId xmlns:a16="http://schemas.microsoft.com/office/drawing/2014/main" id="{C662FF2A-5CAC-4742-B0EA-0A8499F20041}"/>
              </a:ext>
            </a:extLst>
          </p:cNvPr>
          <p:cNvSpPr txBox="1"/>
          <p:nvPr userDrawn="1"/>
        </p:nvSpPr>
        <p:spPr>
          <a:xfrm>
            <a:off x="4351090" y="9463984"/>
            <a:ext cx="13505882" cy="311624"/>
          </a:xfrm>
          <a:prstGeom prst="rect">
            <a:avLst/>
          </a:prstGeom>
          <a:noFill/>
        </p:spPr>
        <p:txBody>
          <a:bodyPr wrap="square">
            <a:spAutoFit/>
          </a:bodyPr>
          <a:lstStyle/>
          <a:p>
            <a:pPr marR="0" algn="l" rtl="0"/>
            <a:r>
              <a:rPr lang="en-GB" sz="1425" b="0"/>
              <a:t>Proud to be part of One Devon: NHS and CARE working with communities and local organisations to improve people’s lives</a:t>
            </a:r>
          </a:p>
        </p:txBody>
      </p:sp>
      <p:pic>
        <p:nvPicPr>
          <p:cNvPr id="14" name="Picture 13" descr="A picture containing text&#10;&#10;Description automatically generated">
            <a:extLst>
              <a:ext uri="{FF2B5EF4-FFF2-40B4-BE49-F238E27FC236}">
                <a16:creationId xmlns:a16="http://schemas.microsoft.com/office/drawing/2014/main" id="{ADEB44D4-BCE7-41A0-82E9-BA786AE7139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518664"/>
            <a:ext cx="18288000" cy="3545558"/>
          </a:xfrm>
          <a:prstGeom prst="rect">
            <a:avLst/>
          </a:prstGeom>
        </p:spPr>
      </p:pic>
    </p:spTree>
    <p:extLst>
      <p:ext uri="{BB962C8B-B14F-4D97-AF65-F5344CB8AC3E}">
        <p14:creationId xmlns:p14="http://schemas.microsoft.com/office/powerpoint/2010/main" val="335868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61"/>
            <a:ext cx="16459200" cy="987128"/>
          </a:xfrm>
        </p:spPr>
        <p:txBody>
          <a:bodyPr>
            <a:normAutofit/>
          </a:bodyPr>
          <a:lstStyle>
            <a:lvl1pPr>
              <a:defRPr sz="3752"/>
            </a:lvl1p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sz="2400"/>
            </a:lvl1pPr>
          </a:lstStyle>
          <a:p>
            <a:pPr lvl="0"/>
            <a:r>
              <a:rPr lang="en-US"/>
              <a:t>Click to edit Master text styles</a:t>
            </a:r>
          </a:p>
        </p:txBody>
      </p:sp>
      <p:sp>
        <p:nvSpPr>
          <p:cNvPr id="5" name="Text Placeholder 4">
            <a:extLst>
              <a:ext uri="{FF2B5EF4-FFF2-40B4-BE49-F238E27FC236}">
                <a16:creationId xmlns:a16="http://schemas.microsoft.com/office/drawing/2014/main" id="{DFB14B4C-E788-404F-AEAE-CE1C68411D47}"/>
              </a:ext>
            </a:extLst>
          </p:cNvPr>
          <p:cNvSpPr>
            <a:spLocks noGrp="1"/>
          </p:cNvSpPr>
          <p:nvPr>
            <p:ph type="body" sz="quarter" idx="10"/>
          </p:nvPr>
        </p:nvSpPr>
        <p:spPr>
          <a:xfrm>
            <a:off x="914400" y="1255070"/>
            <a:ext cx="16459200" cy="433241"/>
          </a:xfrm>
        </p:spPr>
        <p:txBody>
          <a:bodyPr/>
          <a:lstStyle>
            <a:lvl1pPr marL="0" indent="0">
              <a:buNone/>
              <a:defRPr sz="2100" b="1">
                <a:solidFill>
                  <a:schemeClr val="accent2"/>
                </a:solidFill>
              </a:defRPr>
            </a:lvl1pPr>
          </a:lstStyle>
          <a:p>
            <a:pPr lvl="0"/>
            <a:r>
              <a:rPr lang="en-US"/>
              <a:t>Click to edit Master text styles</a:t>
            </a:r>
            <a:endParaRPr lang="en-GB"/>
          </a:p>
        </p:txBody>
      </p:sp>
      <p:pic>
        <p:nvPicPr>
          <p:cNvPr id="9" name="Picture 8">
            <a:extLst>
              <a:ext uri="{FF2B5EF4-FFF2-40B4-BE49-F238E27FC236}">
                <a16:creationId xmlns:a16="http://schemas.microsoft.com/office/drawing/2014/main" id="{8CF811B0-8A02-4BEA-BF81-67BCC56BA0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5"/>
            <a:ext cx="18288000" cy="1761722"/>
          </a:xfrm>
          <a:prstGeom prst="rect">
            <a:avLst/>
          </a:prstGeom>
        </p:spPr>
      </p:pic>
    </p:spTree>
    <p:extLst>
      <p:ext uri="{BB962C8B-B14F-4D97-AF65-F5344CB8AC3E}">
        <p14:creationId xmlns:p14="http://schemas.microsoft.com/office/powerpoint/2010/main" val="263991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pic>
        <p:nvPicPr>
          <p:cNvPr id="7" name="Picture 2" descr="A Cork Board /Notice Board Texture. Stock Photo, Picture And Royalty Free  Image. Image 20311763.">
            <a:extLst>
              <a:ext uri="{FF2B5EF4-FFF2-40B4-BE49-F238E27FC236}">
                <a16:creationId xmlns:a16="http://schemas.microsoft.com/office/drawing/2014/main" id="{F6860F16-43CD-4936-9B40-FAE4D24A80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1156"/>
            <a:ext cx="18315492" cy="12200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74F4C48-11A7-4912-AEF9-C2BAB93E4C2C}"/>
              </a:ext>
            </a:extLst>
          </p:cNvPr>
          <p:cNvSpPr/>
          <p:nvPr userDrawn="1"/>
        </p:nvSpPr>
        <p:spPr>
          <a:xfrm>
            <a:off x="-27492" y="-784720"/>
            <a:ext cx="18342984" cy="122238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p>
        </p:txBody>
      </p:sp>
      <p:sp>
        <p:nvSpPr>
          <p:cNvPr id="2" name="Title 1"/>
          <p:cNvSpPr>
            <a:spLocks noGrp="1"/>
          </p:cNvSpPr>
          <p:nvPr>
            <p:ph type="title"/>
          </p:nvPr>
        </p:nvSpPr>
        <p:spPr>
          <a:xfrm>
            <a:off x="914400" y="411961"/>
            <a:ext cx="16459200" cy="987128"/>
          </a:xfrm>
        </p:spPr>
        <p:txBody>
          <a:bodyPr>
            <a:noAutofit/>
          </a:bodyPr>
          <a:lstStyle>
            <a:lvl1pPr>
              <a:defRPr lang="en-GB" sz="4202" dirty="0"/>
            </a:lvl1pPr>
          </a:lstStyle>
          <a:p>
            <a:r>
              <a:rPr lang="en-US"/>
              <a:t>Click to edit Master title style</a:t>
            </a:r>
            <a:endParaRPr lang="en-GB"/>
          </a:p>
        </p:txBody>
      </p:sp>
      <p:sp>
        <p:nvSpPr>
          <p:cNvPr id="8" name="Text Placeholder 4">
            <a:extLst>
              <a:ext uri="{FF2B5EF4-FFF2-40B4-BE49-F238E27FC236}">
                <a16:creationId xmlns:a16="http://schemas.microsoft.com/office/drawing/2014/main" id="{505C5944-20DC-4DAD-B7F3-E5566A725F10}"/>
              </a:ext>
            </a:extLst>
          </p:cNvPr>
          <p:cNvSpPr>
            <a:spLocks noGrp="1"/>
          </p:cNvSpPr>
          <p:nvPr>
            <p:ph type="body" sz="quarter" idx="10"/>
          </p:nvPr>
        </p:nvSpPr>
        <p:spPr>
          <a:xfrm>
            <a:off x="914400" y="1255070"/>
            <a:ext cx="16459200" cy="433241"/>
          </a:xfrm>
        </p:spPr>
        <p:txBody>
          <a:bodyPr/>
          <a:lstStyle>
            <a:lvl1pPr marL="0" indent="0">
              <a:buNone/>
              <a:defRPr sz="2100" b="1">
                <a:solidFill>
                  <a:schemeClr val="accent2"/>
                </a:solidFill>
              </a:defRPr>
            </a:lvl1pPr>
          </a:lstStyle>
          <a:p>
            <a:pPr lvl="0"/>
            <a:r>
              <a:rPr lang="en-US"/>
              <a:t>Click to edit Master text styles</a:t>
            </a:r>
            <a:endParaRPr lang="en-GB"/>
          </a:p>
        </p:txBody>
      </p:sp>
      <p:pic>
        <p:nvPicPr>
          <p:cNvPr id="6" name="Picture 5">
            <a:extLst>
              <a:ext uri="{FF2B5EF4-FFF2-40B4-BE49-F238E27FC236}">
                <a16:creationId xmlns:a16="http://schemas.microsoft.com/office/drawing/2014/main" id="{C99585ED-6580-4A6F-84C8-AB3E0C9E8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10375"/>
            <a:ext cx="18288000" cy="1761722"/>
          </a:xfrm>
          <a:prstGeom prst="rect">
            <a:avLst/>
          </a:prstGeom>
        </p:spPr>
      </p:pic>
    </p:spTree>
    <p:extLst>
      <p:ext uri="{BB962C8B-B14F-4D97-AF65-F5344CB8AC3E}">
        <p14:creationId xmlns:p14="http://schemas.microsoft.com/office/powerpoint/2010/main" val="58469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61"/>
            <a:ext cx="16459200" cy="987128"/>
          </a:xfrm>
        </p:spPr>
        <p:txBody>
          <a:bodyPr>
            <a:normAutofit/>
          </a:bodyPr>
          <a:lstStyle>
            <a:lvl1pPr>
              <a:defRPr sz="3752"/>
            </a:lvl1pPr>
          </a:lstStyle>
          <a:p>
            <a:r>
              <a:rPr lang="en-US"/>
              <a:t>Click to edit Master title style</a:t>
            </a:r>
            <a:endParaRPr lang="en-GB"/>
          </a:p>
        </p:txBody>
      </p:sp>
      <p:sp>
        <p:nvSpPr>
          <p:cNvPr id="3" name="Text Placeholder 2"/>
          <p:cNvSpPr>
            <a:spLocks noGrp="1"/>
          </p:cNvSpPr>
          <p:nvPr>
            <p:ph type="body" idx="1"/>
          </p:nvPr>
        </p:nvSpPr>
        <p:spPr>
          <a:xfrm>
            <a:off x="914401" y="2119168"/>
            <a:ext cx="8080376" cy="959645"/>
          </a:xfrm>
        </p:spPr>
        <p:txBody>
          <a:bodyPr anchor="ctr"/>
          <a:lstStyle>
            <a:lvl1pPr marL="0" indent="0">
              <a:buNone/>
              <a:defRPr sz="2400" b="1">
                <a:solidFill>
                  <a:schemeClr val="accent2"/>
                </a:solidFill>
              </a:defRPr>
            </a:lvl1pPr>
            <a:lvl2pPr marL="685835" indent="0">
              <a:buNone/>
              <a:defRPr sz="3000" b="1"/>
            </a:lvl2pPr>
            <a:lvl3pPr marL="1371669" indent="0">
              <a:buNone/>
              <a:defRPr sz="2700" b="1"/>
            </a:lvl3pPr>
            <a:lvl4pPr marL="2057502" indent="0">
              <a:buNone/>
              <a:defRPr sz="2400" b="1"/>
            </a:lvl4pPr>
            <a:lvl5pPr marL="2743338"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1" y="3262313"/>
            <a:ext cx="8080376" cy="5926932"/>
          </a:xfrm>
        </p:spPr>
        <p:txBody>
          <a:bodyPr/>
          <a:lstStyle>
            <a:lvl1pPr>
              <a:defRPr sz="2400"/>
            </a:lvl1pPr>
            <a:lvl2pPr>
              <a:defRPr sz="24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p:txBody>
      </p:sp>
      <p:sp>
        <p:nvSpPr>
          <p:cNvPr id="5" name="Text Placeholder 4"/>
          <p:cNvSpPr>
            <a:spLocks noGrp="1"/>
          </p:cNvSpPr>
          <p:nvPr>
            <p:ph type="body" sz="quarter" idx="3"/>
          </p:nvPr>
        </p:nvSpPr>
        <p:spPr>
          <a:xfrm>
            <a:off x="9290056" y="2119168"/>
            <a:ext cx="8083550" cy="959645"/>
          </a:xfrm>
        </p:spPr>
        <p:txBody>
          <a:bodyPr anchor="ctr"/>
          <a:lstStyle>
            <a:lvl1pPr marL="0" indent="0">
              <a:buNone/>
              <a:defRPr sz="2400" b="1">
                <a:solidFill>
                  <a:schemeClr val="accent2"/>
                </a:solidFill>
              </a:defRPr>
            </a:lvl1pPr>
            <a:lvl2pPr marL="685835" indent="0">
              <a:buNone/>
              <a:defRPr sz="3000" b="1"/>
            </a:lvl2pPr>
            <a:lvl3pPr marL="1371669" indent="0">
              <a:buNone/>
              <a:defRPr sz="2700" b="1"/>
            </a:lvl3pPr>
            <a:lvl4pPr marL="2057502" indent="0">
              <a:buNone/>
              <a:defRPr sz="2400" b="1"/>
            </a:lvl4pPr>
            <a:lvl5pPr marL="2743338"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6" y="3262313"/>
            <a:ext cx="8083550" cy="5926932"/>
          </a:xfrm>
        </p:spPr>
        <p:txBody>
          <a:bodyPr/>
          <a:lstStyle>
            <a:lvl1pPr>
              <a:defRPr sz="2400"/>
            </a:lvl1pPr>
            <a:lvl2pPr>
              <a:defRPr sz="2700"/>
            </a:lvl2pPr>
            <a:lvl3pPr>
              <a:defRPr sz="2700"/>
            </a:lvl3pPr>
            <a:lvl4pPr>
              <a:defRPr sz="2700"/>
            </a:lvl4pPr>
            <a:lvl5pPr>
              <a:defRPr sz="2700"/>
            </a:lvl5pPr>
            <a:lvl6pPr>
              <a:defRPr sz="2400"/>
            </a:lvl6pPr>
            <a:lvl7pPr>
              <a:defRPr sz="2400"/>
            </a:lvl7pPr>
            <a:lvl8pPr>
              <a:defRPr sz="2400"/>
            </a:lvl8pPr>
            <a:lvl9pPr>
              <a:defRPr sz="2400"/>
            </a:lvl9pPr>
          </a:lstStyle>
          <a:p>
            <a:pPr lvl="0"/>
            <a:r>
              <a:rPr lang="en-US"/>
              <a:t>Click to edit Master text styles</a:t>
            </a:r>
          </a:p>
        </p:txBody>
      </p:sp>
      <p:sp>
        <p:nvSpPr>
          <p:cNvPr id="7" name="Text Placeholder 4">
            <a:extLst>
              <a:ext uri="{FF2B5EF4-FFF2-40B4-BE49-F238E27FC236}">
                <a16:creationId xmlns:a16="http://schemas.microsoft.com/office/drawing/2014/main" id="{866AB324-9D71-4FC7-AA35-25A0030BFB9C}"/>
              </a:ext>
            </a:extLst>
          </p:cNvPr>
          <p:cNvSpPr>
            <a:spLocks noGrp="1"/>
          </p:cNvSpPr>
          <p:nvPr>
            <p:ph type="body" sz="quarter" idx="10"/>
          </p:nvPr>
        </p:nvSpPr>
        <p:spPr>
          <a:xfrm>
            <a:off x="914400" y="1255070"/>
            <a:ext cx="16459200" cy="433241"/>
          </a:xfrm>
        </p:spPr>
        <p:txBody>
          <a:bodyPr/>
          <a:lstStyle>
            <a:lvl1pPr marL="0" indent="0">
              <a:buNone/>
              <a:defRPr sz="2100" b="1">
                <a:solidFill>
                  <a:schemeClr val="accent2"/>
                </a:solidFill>
              </a:defRPr>
            </a:lvl1pPr>
          </a:lstStyle>
          <a:p>
            <a:pPr lvl="0"/>
            <a:r>
              <a:rPr lang="en-US"/>
              <a:t>Click to edit Master text styles</a:t>
            </a:r>
            <a:endParaRPr lang="en-GB"/>
          </a:p>
        </p:txBody>
      </p:sp>
      <p:pic>
        <p:nvPicPr>
          <p:cNvPr id="8" name="Picture 7">
            <a:extLst>
              <a:ext uri="{FF2B5EF4-FFF2-40B4-BE49-F238E27FC236}">
                <a16:creationId xmlns:a16="http://schemas.microsoft.com/office/drawing/2014/main" id="{65BB7616-1194-4C68-A1F2-088C18D3A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5"/>
            <a:ext cx="18288000" cy="1761722"/>
          </a:xfrm>
          <a:prstGeom prst="rect">
            <a:avLst/>
          </a:prstGeom>
        </p:spPr>
      </p:pic>
    </p:spTree>
    <p:extLst>
      <p:ext uri="{BB962C8B-B14F-4D97-AF65-F5344CB8AC3E}">
        <p14:creationId xmlns:p14="http://schemas.microsoft.com/office/powerpoint/2010/main" val="119979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119166"/>
            <a:ext cx="8077200" cy="7070082"/>
          </a:xfrm>
        </p:spPr>
        <p:txBody>
          <a:bodyPr/>
          <a:lstStyle>
            <a:lvl1pPr>
              <a:defRPr sz="2400"/>
            </a:lvl1pPr>
            <a:lvl2pPr marL="685835" indent="0">
              <a:buNone/>
              <a:defRPr sz="2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p:txBody>
      </p:sp>
      <p:sp>
        <p:nvSpPr>
          <p:cNvPr id="4" name="Content Placeholder 3"/>
          <p:cNvSpPr>
            <a:spLocks noGrp="1"/>
          </p:cNvSpPr>
          <p:nvPr>
            <p:ph sz="half" idx="2"/>
          </p:nvPr>
        </p:nvSpPr>
        <p:spPr>
          <a:xfrm>
            <a:off x="9296400" y="2119166"/>
            <a:ext cx="8077200" cy="7070082"/>
          </a:xfrm>
        </p:spPr>
        <p:txBody>
          <a:bodyPr/>
          <a:lstStyle>
            <a:lvl1pPr>
              <a:defRPr sz="2400"/>
            </a:lvl1pPr>
            <a:lvl2pPr>
              <a:defRPr sz="27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p:txBody>
      </p:sp>
      <p:sp>
        <p:nvSpPr>
          <p:cNvPr id="10" name="Title 1"/>
          <p:cNvSpPr>
            <a:spLocks noGrp="1"/>
          </p:cNvSpPr>
          <p:nvPr>
            <p:ph type="title"/>
          </p:nvPr>
        </p:nvSpPr>
        <p:spPr>
          <a:xfrm>
            <a:off x="914400" y="411961"/>
            <a:ext cx="16459200" cy="987128"/>
          </a:xfrm>
        </p:spPr>
        <p:txBody>
          <a:bodyPr>
            <a:normAutofit/>
          </a:bodyPr>
          <a:lstStyle>
            <a:lvl1pPr>
              <a:defRPr sz="3752"/>
            </a:lvl1pPr>
          </a:lstStyle>
          <a:p>
            <a:r>
              <a:rPr lang="en-US"/>
              <a:t>Click to edit Master title style</a:t>
            </a:r>
            <a:endParaRPr lang="en-GB"/>
          </a:p>
        </p:txBody>
      </p:sp>
      <p:pic>
        <p:nvPicPr>
          <p:cNvPr id="5" name="Picture 4">
            <a:extLst>
              <a:ext uri="{FF2B5EF4-FFF2-40B4-BE49-F238E27FC236}">
                <a16:creationId xmlns:a16="http://schemas.microsoft.com/office/drawing/2014/main" id="{A21523FA-1FF0-4714-BF1C-CA235B972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5"/>
            <a:ext cx="18288000" cy="1761722"/>
          </a:xfrm>
          <a:prstGeom prst="rect">
            <a:avLst/>
          </a:prstGeom>
        </p:spPr>
      </p:pic>
    </p:spTree>
    <p:extLst>
      <p:ext uri="{BB962C8B-B14F-4D97-AF65-F5344CB8AC3E}">
        <p14:creationId xmlns:p14="http://schemas.microsoft.com/office/powerpoint/2010/main" val="199204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61"/>
            <a:ext cx="16459200" cy="987128"/>
          </a:xfrm>
        </p:spPr>
        <p:txBody>
          <a:bodyPr>
            <a:normAutofit/>
          </a:bodyPr>
          <a:lstStyle>
            <a:lvl1pPr>
              <a:defRPr sz="3752"/>
            </a:lvl1pPr>
          </a:lstStyle>
          <a:p>
            <a:r>
              <a:rPr lang="en-US"/>
              <a:t>Click to edit Master title style</a:t>
            </a:r>
            <a:endParaRPr lang="en-GB"/>
          </a:p>
        </p:txBody>
      </p:sp>
      <p:pic>
        <p:nvPicPr>
          <p:cNvPr id="3" name="Picture 2">
            <a:extLst>
              <a:ext uri="{FF2B5EF4-FFF2-40B4-BE49-F238E27FC236}">
                <a16:creationId xmlns:a16="http://schemas.microsoft.com/office/drawing/2014/main" id="{1C47DA4B-9581-4FEA-BD03-65DD0239F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5"/>
            <a:ext cx="18288000" cy="1761722"/>
          </a:xfrm>
          <a:prstGeom prst="rect">
            <a:avLst/>
          </a:prstGeom>
        </p:spPr>
      </p:pic>
    </p:spTree>
    <p:extLst>
      <p:ext uri="{BB962C8B-B14F-4D97-AF65-F5344CB8AC3E}">
        <p14:creationId xmlns:p14="http://schemas.microsoft.com/office/powerpoint/2010/main" val="294701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041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Full">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000135" y="606721"/>
            <a:ext cx="16353158" cy="811958"/>
          </a:xfrm>
          <a:prstGeom prst="rect">
            <a:avLst/>
          </a:prstGeom>
        </p:spPr>
        <p:txBody>
          <a:bodyPr vert="horz" lIns="0" tIns="0" rIns="0" bIns="0" anchor="t" anchorCtr="0"/>
          <a:lstStyle>
            <a:lvl1pPr marL="0" indent="0">
              <a:lnSpc>
                <a:spcPct val="100000"/>
              </a:lnSpc>
              <a:spcBef>
                <a:spcPts val="0"/>
              </a:spcBef>
              <a:buNone/>
              <a:defRPr sz="4500" b="1" baseline="0">
                <a:solidFill>
                  <a:srgbClr val="003087"/>
                </a:solidFill>
              </a:defRPr>
            </a:lvl1pPr>
            <a:lvl2pPr marL="685818" indent="0">
              <a:buNone/>
              <a:defRPr sz="3000"/>
            </a:lvl2pPr>
            <a:lvl3pPr marL="1371635" indent="0">
              <a:buNone/>
              <a:defRPr sz="3000"/>
            </a:lvl3pPr>
            <a:lvl4pPr marL="2057451" indent="0">
              <a:buNone/>
              <a:defRPr sz="3000"/>
            </a:lvl4pPr>
            <a:lvl5pPr marL="2743269" indent="0">
              <a:buNone/>
              <a:defRPr sz="3000"/>
            </a:lvl5pPr>
          </a:lstStyle>
          <a:p>
            <a:pPr lvl="0"/>
            <a:r>
              <a:rPr lang="en-GB"/>
              <a:t>Click to edit Master text styles</a:t>
            </a:r>
            <a:endParaRPr lang="en-US"/>
          </a:p>
        </p:txBody>
      </p:sp>
      <p:sp>
        <p:nvSpPr>
          <p:cNvPr id="3" name="Text Placeholder 2"/>
          <p:cNvSpPr>
            <a:spLocks noGrp="1"/>
          </p:cNvSpPr>
          <p:nvPr>
            <p:ph type="body" sz="quarter" idx="12"/>
          </p:nvPr>
        </p:nvSpPr>
        <p:spPr>
          <a:xfrm>
            <a:off x="1000127" y="1943105"/>
            <a:ext cx="16459728" cy="7053944"/>
          </a:xfrm>
          <a:prstGeom prst="rect">
            <a:avLst/>
          </a:prstGeom>
        </p:spPr>
        <p:txBody>
          <a:bodyPr vert="horz" lIns="0" tIns="0" rIns="0" bIns="0"/>
          <a:lstStyle>
            <a:lvl1pPr marL="428636" indent="-428636">
              <a:lnSpc>
                <a:spcPct val="100000"/>
              </a:lnSpc>
              <a:spcBef>
                <a:spcPts val="0"/>
              </a:spcBef>
              <a:spcAft>
                <a:spcPts val="1500"/>
              </a:spcAft>
              <a:buClr>
                <a:schemeClr val="accent2"/>
              </a:buClr>
              <a:buFont typeface="Wingdings" panose="05000000000000000000" pitchFamily="2" charset="2"/>
              <a:buChar char="§"/>
              <a:defRPr sz="2700" b="0" i="0" baseline="0">
                <a:solidFill>
                  <a:schemeClr val="tx1"/>
                </a:solidFill>
              </a:defRPr>
            </a:lvl1pPr>
            <a:lvl2pPr marL="0" indent="0">
              <a:lnSpc>
                <a:spcPct val="100000"/>
              </a:lnSpc>
              <a:spcBef>
                <a:spcPts val="0"/>
              </a:spcBef>
              <a:spcAft>
                <a:spcPts val="1500"/>
              </a:spcAft>
              <a:buFont typeface="Arial" panose="020B0604020202020204" pitchFamily="34" charset="0"/>
              <a:buNone/>
              <a:defRPr sz="3000" baseline="0">
                <a:solidFill>
                  <a:schemeClr val="tx1"/>
                </a:solidFill>
              </a:defRPr>
            </a:lvl2pPr>
            <a:lvl3pPr marL="0" indent="0">
              <a:lnSpc>
                <a:spcPts val="2850"/>
              </a:lnSpc>
              <a:spcBef>
                <a:spcPts val="0"/>
              </a:spcBef>
              <a:spcAft>
                <a:spcPts val="1500"/>
              </a:spcAft>
              <a:buClr>
                <a:schemeClr val="accent2"/>
              </a:buClr>
              <a:buFont typeface="Arial"/>
              <a:buNone/>
              <a:defRPr sz="2700"/>
            </a:lvl3pPr>
            <a:lvl4pPr marL="0" indent="0">
              <a:lnSpc>
                <a:spcPts val="2850"/>
              </a:lnSpc>
              <a:spcBef>
                <a:spcPts val="0"/>
              </a:spcBef>
              <a:spcAft>
                <a:spcPts val="1500"/>
              </a:spcAft>
              <a:buClr>
                <a:schemeClr val="accent2"/>
              </a:buClr>
              <a:buFont typeface="Arial"/>
              <a:buNone/>
              <a:defRPr sz="2700" baseline="0"/>
            </a:lvl4pPr>
            <a:lvl5pPr marL="266708" indent="-266708">
              <a:lnSpc>
                <a:spcPts val="2250"/>
              </a:lnSpc>
              <a:spcBef>
                <a:spcPts val="0"/>
              </a:spcBef>
              <a:spcAft>
                <a:spcPts val="1500"/>
              </a:spcAft>
              <a:buNone/>
              <a:defRPr sz="1800"/>
            </a:lvl5pPr>
          </a:lstStyle>
          <a:p>
            <a:pPr lvl="0"/>
            <a:r>
              <a:rPr lang="en-GB"/>
              <a:t>Click to edit Master text styles</a:t>
            </a:r>
          </a:p>
        </p:txBody>
      </p:sp>
    </p:spTree>
    <p:extLst>
      <p:ext uri="{BB962C8B-B14F-4D97-AF65-F5344CB8AC3E}">
        <p14:creationId xmlns:p14="http://schemas.microsoft.com/office/powerpoint/2010/main" val="740920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1275161"/>
          </a:xfrm>
        </p:spPr>
        <p:txBody>
          <a:bodyPr/>
          <a:lstStyle/>
          <a:p>
            <a:r>
              <a:rPr lang="en-US"/>
              <a:t>Click to edit Master title style</a:t>
            </a:r>
            <a:endParaRPr lang="en-GB"/>
          </a:p>
        </p:txBody>
      </p:sp>
      <p:sp>
        <p:nvSpPr>
          <p:cNvPr id="3" name="Content Placeholder 2"/>
          <p:cNvSpPr>
            <a:spLocks noGrp="1"/>
          </p:cNvSpPr>
          <p:nvPr>
            <p:ph idx="1"/>
          </p:nvPr>
        </p:nvSpPr>
        <p:spPr>
          <a:xfrm>
            <a:off x="914400" y="1831133"/>
            <a:ext cx="16459200" cy="7776864"/>
          </a:xfrm>
        </p:spPr>
        <p:txBody>
          <a:bodyPr numCol="2" spcCol="360000"/>
          <a:lstStyle>
            <a:lvl1pPr marL="0" indent="0">
              <a:spcBef>
                <a:spcPts val="0"/>
              </a:spcBef>
              <a:spcAft>
                <a:spcPts val="2400"/>
              </a:spcAft>
              <a:buNone/>
              <a:defRPr sz="2201"/>
            </a:lvl1pPr>
            <a:lvl2pPr marL="914378" indent="0">
              <a:buNone/>
              <a:defRPr sz="3200"/>
            </a:lvl2pPr>
          </a:lstStyle>
          <a:p>
            <a:pPr lvl="0"/>
            <a:r>
              <a:rPr lang="en-US"/>
              <a:t>Click to edit Master text styles</a:t>
            </a:r>
          </a:p>
        </p:txBody>
      </p:sp>
    </p:spTree>
    <p:extLst>
      <p:ext uri="{BB962C8B-B14F-4D97-AF65-F5344CB8AC3E}">
        <p14:creationId xmlns:p14="http://schemas.microsoft.com/office/powerpoint/2010/main" val="1438579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D878B06C-D91F-48FA-A4A4-53AD9D9F3197}"/>
              </a:ext>
            </a:extLst>
          </p:cNvPr>
          <p:cNvSpPr>
            <a:spLocks noGrp="1"/>
          </p:cNvSpPr>
          <p:nvPr>
            <p:ph type="body" sz="quarter" idx="13" hasCustomPrompt="1"/>
          </p:nvPr>
        </p:nvSpPr>
        <p:spPr>
          <a:xfrm>
            <a:off x="890642" y="9204323"/>
            <a:ext cx="14274686" cy="296123"/>
          </a:xfrm>
        </p:spPr>
        <p:txBody>
          <a:bodyPr>
            <a:normAutofit/>
          </a:bodyPr>
          <a:lstStyle>
            <a:lvl1pPr marL="0" indent="0">
              <a:spcAft>
                <a:spcPts val="0"/>
              </a:spcAft>
              <a:buNone/>
              <a:defRPr sz="1224">
                <a:solidFill>
                  <a:schemeClr val="tx2"/>
                </a:solidFill>
              </a:defRPr>
            </a:lvl1pPr>
          </a:lstStyle>
          <a:p>
            <a:pPr lvl="0"/>
            <a:r>
              <a:rPr lang="en-US"/>
              <a:t>Add source</a:t>
            </a:r>
            <a:endParaRPr lang="en-GB"/>
          </a:p>
        </p:txBody>
      </p:sp>
      <p:sp>
        <p:nvSpPr>
          <p:cNvPr id="10" name="Title 9">
            <a:extLst>
              <a:ext uri="{FF2B5EF4-FFF2-40B4-BE49-F238E27FC236}">
                <a16:creationId xmlns:a16="http://schemas.microsoft.com/office/drawing/2014/main" id="{FDDD2DFD-387C-4627-9BF9-B5A07B8EFCBD}"/>
              </a:ext>
            </a:extLst>
          </p:cNvPr>
          <p:cNvSpPr>
            <a:spLocks noGrp="1"/>
          </p:cNvSpPr>
          <p:nvPr>
            <p:ph type="title"/>
          </p:nvPr>
        </p:nvSpPr>
        <p:spPr>
          <a:xfrm>
            <a:off x="890639" y="547688"/>
            <a:ext cx="16140062" cy="1238249"/>
          </a:xfrm>
        </p:spPr>
        <p:txBody>
          <a:bodyPr/>
          <a:lstStyle>
            <a:lvl1pPr>
              <a:defRPr sz="2994"/>
            </a:lvl1pPr>
          </a:lstStyle>
          <a:p>
            <a:r>
              <a:rPr lang="en-GB"/>
              <a:t>Click to edit Master title style</a:t>
            </a:r>
          </a:p>
        </p:txBody>
      </p:sp>
      <p:sp>
        <p:nvSpPr>
          <p:cNvPr id="14" name="Text Placeholder 7">
            <a:extLst>
              <a:ext uri="{FF2B5EF4-FFF2-40B4-BE49-F238E27FC236}">
                <a16:creationId xmlns:a16="http://schemas.microsoft.com/office/drawing/2014/main" id="{FDE0EDA5-9CA2-4F59-BEA9-7EEAF1A40FC1}"/>
              </a:ext>
            </a:extLst>
          </p:cNvPr>
          <p:cNvSpPr>
            <a:spLocks noGrp="1"/>
          </p:cNvSpPr>
          <p:nvPr>
            <p:ph type="body" sz="quarter" idx="14"/>
          </p:nvPr>
        </p:nvSpPr>
        <p:spPr>
          <a:xfrm>
            <a:off x="890639" y="2048646"/>
            <a:ext cx="16506723" cy="6809604"/>
          </a:xfrm>
        </p:spPr>
        <p:txBody>
          <a:bodyPr/>
          <a:lstStyle>
            <a:lvl1pPr>
              <a:defRPr sz="2178" b="1">
                <a:solidFill>
                  <a:schemeClr val="tx2"/>
                </a:solidFill>
                <a:latin typeface="+mj-lt"/>
              </a:defRPr>
            </a:lvl1pPr>
            <a:lvl2pPr>
              <a:defRPr sz="2100"/>
            </a:lvl2pPr>
          </a:lstStyle>
          <a:p>
            <a:pPr lvl="0"/>
            <a:r>
              <a:rPr lang="en-GB"/>
              <a:t>Click to edit Master text styles</a:t>
            </a:r>
          </a:p>
          <a:p>
            <a:pPr lvl="1"/>
            <a:r>
              <a:rPr lang="en-GB"/>
              <a:t>Second level</a:t>
            </a:r>
          </a:p>
        </p:txBody>
      </p:sp>
      <p:sp>
        <p:nvSpPr>
          <p:cNvPr id="15" name="Footer Placeholder 46">
            <a:extLst>
              <a:ext uri="{FF2B5EF4-FFF2-40B4-BE49-F238E27FC236}">
                <a16:creationId xmlns:a16="http://schemas.microsoft.com/office/drawing/2014/main" id="{BEA5FC78-ED87-46EE-B820-B54D53E1B93A}"/>
              </a:ext>
            </a:extLst>
          </p:cNvPr>
          <p:cNvSpPr>
            <a:spLocks noGrp="1"/>
          </p:cNvSpPr>
          <p:nvPr>
            <p:ph type="ftr" sz="quarter" idx="3"/>
          </p:nvPr>
        </p:nvSpPr>
        <p:spPr>
          <a:xfrm>
            <a:off x="985751" y="9734969"/>
            <a:ext cx="4629150" cy="499278"/>
          </a:xfrm>
          <a:prstGeom prst="rect">
            <a:avLst/>
          </a:prstGeom>
        </p:spPr>
        <p:txBody>
          <a:bodyPr/>
          <a:lstStyle/>
          <a:p>
            <a:r>
              <a:rPr lang="en-GB"/>
              <a:t>Devon Plan - Handover Pack</a:t>
            </a:r>
            <a:endParaRPr lang="en-US"/>
          </a:p>
        </p:txBody>
      </p:sp>
      <p:sp>
        <p:nvSpPr>
          <p:cNvPr id="16" name="Slide Number Placeholder 47">
            <a:extLst>
              <a:ext uri="{FF2B5EF4-FFF2-40B4-BE49-F238E27FC236}">
                <a16:creationId xmlns:a16="http://schemas.microsoft.com/office/drawing/2014/main" id="{52FD46CC-6916-2522-9679-D388D369DDD6}"/>
              </a:ext>
            </a:extLst>
          </p:cNvPr>
          <p:cNvSpPr>
            <a:spLocks noGrp="1"/>
          </p:cNvSpPr>
          <p:nvPr>
            <p:ph type="sldNum" sz="quarter" idx="4"/>
          </p:nvPr>
        </p:nvSpPr>
        <p:spPr>
          <a:xfrm>
            <a:off x="1" y="9734969"/>
            <a:ext cx="1073675" cy="499278"/>
          </a:xfrm>
          <a:prstGeom prst="rect">
            <a:avLst/>
          </a:prstGeom>
        </p:spPr>
        <p:txBody>
          <a:bodyPr/>
          <a:lstStyle/>
          <a:p>
            <a:pPr algn="r"/>
            <a:fld id="{A39F007A-6242-604F-950E-EFB4F4A5BB5C}" type="slidenum">
              <a:rPr lang="en-US" smtClean="0"/>
              <a:pPr algn="r"/>
              <a:t>‹#›</a:t>
            </a:fld>
            <a:r>
              <a:rPr lang="en-US" b="1"/>
              <a:t> </a:t>
            </a:r>
            <a:r>
              <a:rPr lang="en-US" b="1">
                <a:solidFill>
                  <a:schemeClr val="accent2"/>
                </a:solidFill>
              </a:rPr>
              <a:t>|</a:t>
            </a:r>
          </a:p>
        </p:txBody>
      </p:sp>
    </p:spTree>
    <p:extLst>
      <p:ext uri="{BB962C8B-B14F-4D97-AF65-F5344CB8AC3E}">
        <p14:creationId xmlns:p14="http://schemas.microsoft.com/office/powerpoint/2010/main" val="21628123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9ECC1-DBC9-4ADF-9D5C-6D23E6DB0AE5}"/>
              </a:ext>
            </a:extLst>
          </p:cNvPr>
          <p:cNvSpPr/>
          <p:nvPr userDrawn="1"/>
        </p:nvSpPr>
        <p:spPr>
          <a:xfrm>
            <a:off x="0" y="0"/>
            <a:ext cx="18288000" cy="8527876"/>
          </a:xfrm>
          <a:prstGeom prst="rect">
            <a:avLst/>
          </a:prstGeom>
          <a:gradFill>
            <a:gsLst>
              <a:gs pos="65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4A71BF71-F3A9-4640-AE19-71CAC440A37F}"/>
              </a:ext>
            </a:extLst>
          </p:cNvPr>
          <p:cNvGrpSpPr/>
          <p:nvPr userDrawn="1"/>
        </p:nvGrpSpPr>
        <p:grpSpPr>
          <a:xfrm>
            <a:off x="0" y="7801834"/>
            <a:ext cx="18288000" cy="2485166"/>
            <a:chOff x="0" y="9031932"/>
            <a:chExt cx="18288000" cy="2485166"/>
          </a:xfrm>
        </p:grpSpPr>
        <p:sp>
          <p:nvSpPr>
            <p:cNvPr id="10" name="Rectangle 9">
              <a:extLst>
                <a:ext uri="{FF2B5EF4-FFF2-40B4-BE49-F238E27FC236}">
                  <a16:creationId xmlns:a16="http://schemas.microsoft.com/office/drawing/2014/main" id="{3155A358-E79E-4312-86E6-99C36DAE9161}"/>
                </a:ext>
              </a:extLst>
            </p:cNvPr>
            <p:cNvSpPr/>
            <p:nvPr userDrawn="1"/>
          </p:nvSpPr>
          <p:spPr>
            <a:xfrm>
              <a:off x="0" y="9607835"/>
              <a:ext cx="18288000" cy="1909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58C3094-8B18-4F39-9F86-2A52EEF05DCA}"/>
                </a:ext>
              </a:extLst>
            </p:cNvPr>
            <p:cNvSpPr/>
            <p:nvPr userDrawn="1"/>
          </p:nvSpPr>
          <p:spPr>
            <a:xfrm>
              <a:off x="0" y="9031932"/>
              <a:ext cx="1799184"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p:nvPr>
        </p:nvSpPr>
        <p:spPr>
          <a:xfrm>
            <a:off x="1371600" y="2623220"/>
            <a:ext cx="15544800" cy="2205038"/>
          </a:xfrm>
        </p:spPr>
        <p:txBody>
          <a:bodyPr/>
          <a:lstStyle>
            <a:lvl1pPr>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1367136" y="5256881"/>
            <a:ext cx="15544800" cy="938216"/>
          </a:xfrm>
        </p:spPr>
        <p:txBody>
          <a:bodyPr/>
          <a:lstStyle>
            <a:lvl1pPr marL="0" indent="0" algn="l">
              <a:buNone/>
              <a:defRPr>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lang="en-GB"/>
          </a:p>
        </p:txBody>
      </p:sp>
      <p:pic>
        <p:nvPicPr>
          <p:cNvPr id="8" name="Picture 2" descr="C:\Data\Editor\Pictures\NEW Devon CCG\General\Graphic Design\logos\NHS Devon CCG\NHS Devon CCG logo - WHIT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0164"/>
          <a:stretch/>
        </p:blipFill>
        <p:spPr bwMode="auto">
          <a:xfrm>
            <a:off x="13896526" y="679164"/>
            <a:ext cx="3773176" cy="1149636"/>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a:extLst>
              <a:ext uri="{FF2B5EF4-FFF2-40B4-BE49-F238E27FC236}">
                <a16:creationId xmlns:a16="http://schemas.microsoft.com/office/drawing/2014/main" id="{030A01FF-58A4-4C3A-8AEC-47F836FF35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32" y="9277267"/>
            <a:ext cx="3489023" cy="648000"/>
          </a:xfrm>
          <a:prstGeom prst="rect">
            <a:avLst/>
          </a:prstGeom>
        </p:spPr>
      </p:pic>
      <p:sp>
        <p:nvSpPr>
          <p:cNvPr id="20" name="TextBox 19">
            <a:extLst>
              <a:ext uri="{FF2B5EF4-FFF2-40B4-BE49-F238E27FC236}">
                <a16:creationId xmlns:a16="http://schemas.microsoft.com/office/drawing/2014/main" id="{C662FF2A-5CAC-4742-B0EA-0A8499F20041}"/>
              </a:ext>
            </a:extLst>
          </p:cNvPr>
          <p:cNvSpPr txBox="1"/>
          <p:nvPr userDrawn="1"/>
        </p:nvSpPr>
        <p:spPr>
          <a:xfrm>
            <a:off x="4351087" y="9463980"/>
            <a:ext cx="13505881" cy="384721"/>
          </a:xfrm>
          <a:prstGeom prst="rect">
            <a:avLst/>
          </a:prstGeom>
          <a:noFill/>
        </p:spPr>
        <p:txBody>
          <a:bodyPr wrap="square">
            <a:spAutoFit/>
          </a:bodyPr>
          <a:lstStyle/>
          <a:p>
            <a:pPr marR="0" algn="l" rtl="0"/>
            <a:r>
              <a:rPr lang="en-GB" sz="1900" b="0"/>
              <a:t>Proud to be part of One Devon: NHS and CARE working with communities and local organisations to improve people’s lives</a:t>
            </a:r>
          </a:p>
        </p:txBody>
      </p:sp>
      <p:pic>
        <p:nvPicPr>
          <p:cNvPr id="14" name="Picture 13" descr="A picture containing text&#10;&#10;Description automatically generated">
            <a:extLst>
              <a:ext uri="{FF2B5EF4-FFF2-40B4-BE49-F238E27FC236}">
                <a16:creationId xmlns:a16="http://schemas.microsoft.com/office/drawing/2014/main" id="{ADEB44D4-BCE7-41A0-82E9-BA786AE7139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518660"/>
            <a:ext cx="18288000" cy="3545558"/>
          </a:xfrm>
          <a:prstGeom prst="rect">
            <a:avLst/>
          </a:prstGeom>
        </p:spPr>
      </p:pic>
    </p:spTree>
    <p:extLst>
      <p:ext uri="{BB962C8B-B14F-4D97-AF65-F5344CB8AC3E}">
        <p14:creationId xmlns:p14="http://schemas.microsoft.com/office/powerpoint/2010/main" val="1857707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_Full">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1000130" y="606716"/>
            <a:ext cx="16353158" cy="811958"/>
          </a:xfrm>
          <a:prstGeom prst="rect">
            <a:avLst/>
          </a:prstGeom>
        </p:spPr>
        <p:txBody>
          <a:bodyPr vert="horz" lIns="0" tIns="0" rIns="0" bIns="0" anchor="t" anchorCtr="0"/>
          <a:lstStyle>
            <a:lvl1pPr marL="0" indent="0">
              <a:lnSpc>
                <a:spcPct val="100000"/>
              </a:lnSpc>
              <a:spcBef>
                <a:spcPts val="0"/>
              </a:spcBef>
              <a:buNone/>
              <a:defRPr sz="6000" b="1" baseline="0">
                <a:solidFill>
                  <a:srgbClr val="003087"/>
                </a:solidFill>
              </a:defRPr>
            </a:lvl1pPr>
            <a:lvl2pPr marL="914445" indent="0">
              <a:buNone/>
              <a:defRPr sz="4001"/>
            </a:lvl2pPr>
            <a:lvl3pPr marL="1828892" indent="0">
              <a:buNone/>
              <a:defRPr sz="4001"/>
            </a:lvl3pPr>
            <a:lvl4pPr marL="2743337" indent="0">
              <a:buNone/>
              <a:defRPr sz="4001"/>
            </a:lvl4pPr>
            <a:lvl5pPr marL="3657783" indent="0">
              <a:buNone/>
              <a:defRPr sz="4001"/>
            </a:lvl5pPr>
          </a:lstStyle>
          <a:p>
            <a:pPr lvl="0"/>
            <a:r>
              <a:rPr lang="en-GB"/>
              <a:t>Click to edit Master text styles</a:t>
            </a:r>
            <a:endParaRPr lang="en-US"/>
          </a:p>
        </p:txBody>
      </p:sp>
      <p:sp>
        <p:nvSpPr>
          <p:cNvPr id="7" name="Text Placeholder 4">
            <a:extLst>
              <a:ext uri="{FF2B5EF4-FFF2-40B4-BE49-F238E27FC236}">
                <a16:creationId xmlns:a16="http://schemas.microsoft.com/office/drawing/2014/main" id="{92F2A4B6-C028-4399-ABB6-77641413D909}"/>
              </a:ext>
            </a:extLst>
          </p:cNvPr>
          <p:cNvSpPr>
            <a:spLocks noGrp="1"/>
          </p:cNvSpPr>
          <p:nvPr>
            <p:ph type="body" sz="quarter" idx="13"/>
          </p:nvPr>
        </p:nvSpPr>
        <p:spPr>
          <a:xfrm>
            <a:off x="1000127" y="1943101"/>
            <a:ext cx="16459728" cy="7053944"/>
          </a:xfrm>
          <a:prstGeom prst="rect">
            <a:avLst/>
          </a:prstGeom>
        </p:spPr>
        <p:txBody>
          <a:bodyPr/>
          <a:lstStyle>
            <a:lvl1pPr marL="685835" indent="-685835">
              <a:buClr>
                <a:schemeClr val="accent2"/>
              </a:buClr>
              <a:buFont typeface="Wingdings" panose="05000000000000000000" pitchFamily="2" charset="2"/>
              <a:buChar char="§"/>
              <a:defRPr sz="3200"/>
            </a:lvl1pPr>
            <a:lvl2pPr marL="1485975" indent="-571529">
              <a:buClr>
                <a:schemeClr val="accent2"/>
              </a:buClr>
              <a:buFont typeface="Wingdings" panose="05000000000000000000" pitchFamily="2" charset="2"/>
              <a:buChar char="§"/>
              <a:defRPr sz="3200"/>
            </a:lvl2pPr>
            <a:lvl3pPr marL="2286114" indent="-457223">
              <a:buClr>
                <a:schemeClr val="accent2"/>
              </a:buClr>
              <a:buFont typeface="Wingdings" panose="05000000000000000000" pitchFamily="2" charset="2"/>
              <a:buChar char="§"/>
              <a:defRPr sz="3200"/>
            </a:lvl3pPr>
            <a:lvl4pPr marL="3200561" indent="-457223">
              <a:buClr>
                <a:schemeClr val="accent2"/>
              </a:buClr>
              <a:buFont typeface="Wingdings" panose="05000000000000000000" pitchFamily="2" charset="2"/>
              <a:buChar char="§"/>
              <a:defRPr sz="3200"/>
            </a:lvl4pPr>
            <a:lvl5pPr marL="4115006" indent="-457223">
              <a:buClr>
                <a:schemeClr val="accent2"/>
              </a:buClr>
              <a:buFont typeface="Wingdings" panose="05000000000000000000" pitchFamily="2" charset="2"/>
              <a:buChar cha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15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987128"/>
          </a:xfrm>
        </p:spPr>
        <p:txBody>
          <a:bodyPr>
            <a:normAutofit/>
          </a:bodyPr>
          <a:lstStyle>
            <a:lvl1pPr>
              <a:defRPr sz="5000"/>
            </a:lvl1pPr>
          </a:lstStyle>
          <a:p>
            <a:r>
              <a:rPr lang="en-US"/>
              <a:t>Click to edit Master title style</a:t>
            </a:r>
            <a:endParaRPr lang="en-GB"/>
          </a:p>
        </p:txBody>
      </p:sp>
      <p:sp>
        <p:nvSpPr>
          <p:cNvPr id="3" name="Content Placeholder 2"/>
          <p:cNvSpPr>
            <a:spLocks noGrp="1"/>
          </p:cNvSpPr>
          <p:nvPr>
            <p:ph idx="1"/>
          </p:nvPr>
        </p:nvSpPr>
        <p:spPr/>
        <p:txBody>
          <a:bodyPr/>
          <a:lstStyle>
            <a:lvl1pPr>
              <a:buClr>
                <a:schemeClr val="accent1"/>
              </a:buClr>
              <a:defRPr sz="3200"/>
            </a:lvl1pPr>
          </a:lstStyle>
          <a:p>
            <a:pPr lvl="0"/>
            <a:r>
              <a:rPr lang="en-US"/>
              <a:t>Click to edit Master text styles</a:t>
            </a:r>
          </a:p>
        </p:txBody>
      </p:sp>
      <p:sp>
        <p:nvSpPr>
          <p:cNvPr id="5" name="Text Placeholder 4">
            <a:extLst>
              <a:ext uri="{FF2B5EF4-FFF2-40B4-BE49-F238E27FC236}">
                <a16:creationId xmlns:a16="http://schemas.microsoft.com/office/drawing/2014/main" id="{DFB14B4C-E788-404F-AEAE-CE1C68411D47}"/>
              </a:ext>
            </a:extLst>
          </p:cNvPr>
          <p:cNvSpPr>
            <a:spLocks noGrp="1"/>
          </p:cNvSpPr>
          <p:nvPr>
            <p:ph type="body" sz="quarter" idx="10"/>
          </p:nvPr>
        </p:nvSpPr>
        <p:spPr>
          <a:xfrm>
            <a:off x="914400" y="1255068"/>
            <a:ext cx="16459200" cy="433240"/>
          </a:xfrm>
        </p:spPr>
        <p:txBody>
          <a:bodyPr/>
          <a:lstStyle>
            <a:lvl1pPr marL="0" indent="0">
              <a:buNone/>
              <a:defRPr sz="2800" b="1">
                <a:solidFill>
                  <a:schemeClr val="accent2"/>
                </a:solidFill>
              </a:defRPr>
            </a:lvl1pPr>
          </a:lstStyle>
          <a:p>
            <a:pPr lvl="0"/>
            <a:r>
              <a:rPr lang="en-US"/>
              <a:t>Click to edit Master text styles</a:t>
            </a:r>
            <a:endParaRPr lang="en-GB"/>
          </a:p>
        </p:txBody>
      </p:sp>
      <p:pic>
        <p:nvPicPr>
          <p:cNvPr id="9" name="Picture 8">
            <a:extLst>
              <a:ext uri="{FF2B5EF4-FFF2-40B4-BE49-F238E27FC236}">
                <a16:creationId xmlns:a16="http://schemas.microsoft.com/office/drawing/2014/main" id="{8CF811B0-8A02-4BEA-BF81-67BCC56BA0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1"/>
            <a:ext cx="18288000" cy="1761721"/>
          </a:xfrm>
          <a:prstGeom prst="rect">
            <a:avLst/>
          </a:prstGeom>
        </p:spPr>
      </p:pic>
    </p:spTree>
    <p:extLst>
      <p:ext uri="{BB962C8B-B14F-4D97-AF65-F5344CB8AC3E}">
        <p14:creationId xmlns:p14="http://schemas.microsoft.com/office/powerpoint/2010/main" val="151853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pic>
        <p:nvPicPr>
          <p:cNvPr id="7" name="Picture 2" descr="A Cork Board /Notice Board Texture. Stock Photo, Picture And Royalty Free  Image. Image 20311763.">
            <a:extLst>
              <a:ext uri="{FF2B5EF4-FFF2-40B4-BE49-F238E27FC236}">
                <a16:creationId xmlns:a16="http://schemas.microsoft.com/office/drawing/2014/main" id="{F6860F16-43CD-4936-9B40-FAE4D24A80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61155"/>
            <a:ext cx="18315492" cy="122002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74F4C48-11A7-4912-AEF9-C2BAB93E4C2C}"/>
              </a:ext>
            </a:extLst>
          </p:cNvPr>
          <p:cNvSpPr/>
          <p:nvPr userDrawn="1"/>
        </p:nvSpPr>
        <p:spPr>
          <a:xfrm>
            <a:off x="-27492" y="-784721"/>
            <a:ext cx="18342984" cy="122238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 name="Title 1"/>
          <p:cNvSpPr>
            <a:spLocks noGrp="1"/>
          </p:cNvSpPr>
          <p:nvPr>
            <p:ph type="title"/>
          </p:nvPr>
        </p:nvSpPr>
        <p:spPr>
          <a:xfrm>
            <a:off x="914400" y="411956"/>
            <a:ext cx="16459200" cy="987128"/>
          </a:xfrm>
        </p:spPr>
        <p:txBody>
          <a:bodyPr>
            <a:noAutofit/>
          </a:bodyPr>
          <a:lstStyle>
            <a:lvl1pPr>
              <a:defRPr lang="en-GB" sz="5600" dirty="0"/>
            </a:lvl1pPr>
          </a:lstStyle>
          <a:p>
            <a:r>
              <a:rPr lang="en-US"/>
              <a:t>Click to edit Master title style</a:t>
            </a:r>
            <a:endParaRPr lang="en-GB"/>
          </a:p>
        </p:txBody>
      </p:sp>
      <p:sp>
        <p:nvSpPr>
          <p:cNvPr id="8" name="Text Placeholder 4">
            <a:extLst>
              <a:ext uri="{FF2B5EF4-FFF2-40B4-BE49-F238E27FC236}">
                <a16:creationId xmlns:a16="http://schemas.microsoft.com/office/drawing/2014/main" id="{505C5944-20DC-4DAD-B7F3-E5566A725F10}"/>
              </a:ext>
            </a:extLst>
          </p:cNvPr>
          <p:cNvSpPr>
            <a:spLocks noGrp="1"/>
          </p:cNvSpPr>
          <p:nvPr>
            <p:ph type="body" sz="quarter" idx="10"/>
          </p:nvPr>
        </p:nvSpPr>
        <p:spPr>
          <a:xfrm>
            <a:off x="914400" y="1255068"/>
            <a:ext cx="16459200" cy="433240"/>
          </a:xfrm>
        </p:spPr>
        <p:txBody>
          <a:bodyPr/>
          <a:lstStyle>
            <a:lvl1pPr marL="0" indent="0">
              <a:buNone/>
              <a:defRPr sz="2800" b="1">
                <a:solidFill>
                  <a:schemeClr val="accent2"/>
                </a:solidFill>
              </a:defRPr>
            </a:lvl1pPr>
          </a:lstStyle>
          <a:p>
            <a:pPr lvl="0"/>
            <a:r>
              <a:rPr lang="en-US"/>
              <a:t>Click to edit Master text styles</a:t>
            </a:r>
            <a:endParaRPr lang="en-GB"/>
          </a:p>
        </p:txBody>
      </p:sp>
      <p:pic>
        <p:nvPicPr>
          <p:cNvPr id="6" name="Picture 5">
            <a:extLst>
              <a:ext uri="{FF2B5EF4-FFF2-40B4-BE49-F238E27FC236}">
                <a16:creationId xmlns:a16="http://schemas.microsoft.com/office/drawing/2014/main" id="{C99585ED-6580-4A6F-84C8-AB3E0C9E8E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10371"/>
            <a:ext cx="18288000" cy="1761721"/>
          </a:xfrm>
          <a:prstGeom prst="rect">
            <a:avLst/>
          </a:prstGeom>
        </p:spPr>
      </p:pic>
    </p:spTree>
    <p:extLst>
      <p:ext uri="{BB962C8B-B14F-4D97-AF65-F5344CB8AC3E}">
        <p14:creationId xmlns:p14="http://schemas.microsoft.com/office/powerpoint/2010/main" val="272377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987128"/>
          </a:xfrm>
        </p:spPr>
        <p:txBody>
          <a:bodyPr>
            <a:normAutofit/>
          </a:bodyPr>
          <a:lstStyle>
            <a:lvl1pPr>
              <a:defRPr sz="5000"/>
            </a:lvl1pPr>
          </a:lstStyle>
          <a:p>
            <a:r>
              <a:rPr lang="en-US"/>
              <a:t>Click to edit Master title style</a:t>
            </a:r>
            <a:endParaRPr lang="en-GB"/>
          </a:p>
        </p:txBody>
      </p:sp>
      <p:sp>
        <p:nvSpPr>
          <p:cNvPr id="3" name="Text Placeholder 2"/>
          <p:cNvSpPr>
            <a:spLocks noGrp="1"/>
          </p:cNvSpPr>
          <p:nvPr>
            <p:ph type="body" idx="1"/>
          </p:nvPr>
        </p:nvSpPr>
        <p:spPr>
          <a:xfrm>
            <a:off x="914400" y="2119164"/>
            <a:ext cx="8080376" cy="959644"/>
          </a:xfrm>
        </p:spPr>
        <p:txBody>
          <a:bodyPr anchor="ctr"/>
          <a:lstStyle>
            <a:lvl1pPr marL="0" indent="0">
              <a:buNone/>
              <a:defRPr sz="3200" b="1">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3200"/>
            </a:lvl1pPr>
            <a:lvl2pPr>
              <a:defRPr sz="32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p:txBody>
      </p:sp>
      <p:sp>
        <p:nvSpPr>
          <p:cNvPr id="5" name="Text Placeholder 4"/>
          <p:cNvSpPr>
            <a:spLocks noGrp="1"/>
          </p:cNvSpPr>
          <p:nvPr>
            <p:ph type="body" sz="quarter" idx="3"/>
          </p:nvPr>
        </p:nvSpPr>
        <p:spPr>
          <a:xfrm>
            <a:off x="9290053" y="2119164"/>
            <a:ext cx="8083550" cy="959644"/>
          </a:xfrm>
        </p:spPr>
        <p:txBody>
          <a:bodyPr anchor="ctr"/>
          <a:lstStyle>
            <a:lvl1pPr marL="0" indent="0">
              <a:buNone/>
              <a:defRPr sz="3200" b="1">
                <a:solidFill>
                  <a:schemeClr val="accent2"/>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3200"/>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en-US"/>
              <a:t>Click to edit Master text styles</a:t>
            </a:r>
          </a:p>
        </p:txBody>
      </p:sp>
      <p:sp>
        <p:nvSpPr>
          <p:cNvPr id="7" name="Text Placeholder 4">
            <a:extLst>
              <a:ext uri="{FF2B5EF4-FFF2-40B4-BE49-F238E27FC236}">
                <a16:creationId xmlns:a16="http://schemas.microsoft.com/office/drawing/2014/main" id="{866AB324-9D71-4FC7-AA35-25A0030BFB9C}"/>
              </a:ext>
            </a:extLst>
          </p:cNvPr>
          <p:cNvSpPr>
            <a:spLocks noGrp="1"/>
          </p:cNvSpPr>
          <p:nvPr>
            <p:ph type="body" sz="quarter" idx="10"/>
          </p:nvPr>
        </p:nvSpPr>
        <p:spPr>
          <a:xfrm>
            <a:off x="914400" y="1255068"/>
            <a:ext cx="16459200" cy="433240"/>
          </a:xfrm>
        </p:spPr>
        <p:txBody>
          <a:bodyPr/>
          <a:lstStyle>
            <a:lvl1pPr marL="0" indent="0">
              <a:buNone/>
              <a:defRPr sz="2800" b="1">
                <a:solidFill>
                  <a:schemeClr val="accent2"/>
                </a:solidFill>
              </a:defRPr>
            </a:lvl1pPr>
          </a:lstStyle>
          <a:p>
            <a:pPr lvl="0"/>
            <a:r>
              <a:rPr lang="en-US"/>
              <a:t>Click to edit Master text styles</a:t>
            </a:r>
            <a:endParaRPr lang="en-GB"/>
          </a:p>
        </p:txBody>
      </p:sp>
      <p:pic>
        <p:nvPicPr>
          <p:cNvPr id="8" name="Picture 7">
            <a:extLst>
              <a:ext uri="{FF2B5EF4-FFF2-40B4-BE49-F238E27FC236}">
                <a16:creationId xmlns:a16="http://schemas.microsoft.com/office/drawing/2014/main" id="{65BB7616-1194-4C68-A1F2-088C18D3A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1"/>
            <a:ext cx="18288000" cy="1761721"/>
          </a:xfrm>
          <a:prstGeom prst="rect">
            <a:avLst/>
          </a:prstGeom>
        </p:spPr>
      </p:pic>
    </p:spTree>
    <p:extLst>
      <p:ext uri="{BB962C8B-B14F-4D97-AF65-F5344CB8AC3E}">
        <p14:creationId xmlns:p14="http://schemas.microsoft.com/office/powerpoint/2010/main" val="57845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119165"/>
            <a:ext cx="8077200" cy="7070082"/>
          </a:xfrm>
        </p:spPr>
        <p:txBody>
          <a:bodyPr/>
          <a:lstStyle>
            <a:lvl1pPr>
              <a:defRPr sz="3200"/>
            </a:lvl1pPr>
            <a:lvl2pPr marL="914400" indent="0">
              <a:buNone/>
              <a:defRPr sz="32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p:txBody>
      </p:sp>
      <p:sp>
        <p:nvSpPr>
          <p:cNvPr id="4" name="Content Placeholder 3"/>
          <p:cNvSpPr>
            <a:spLocks noGrp="1"/>
          </p:cNvSpPr>
          <p:nvPr>
            <p:ph sz="half" idx="2"/>
          </p:nvPr>
        </p:nvSpPr>
        <p:spPr>
          <a:xfrm>
            <a:off x="9296400" y="2119165"/>
            <a:ext cx="8077200" cy="7070082"/>
          </a:xfrm>
        </p:spPr>
        <p:txBody>
          <a:bodyPr/>
          <a:lstStyle>
            <a:lvl1pPr>
              <a:defRPr sz="3200"/>
            </a:lvl1pPr>
            <a:lvl2pPr>
              <a:defRPr sz="36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p:txBody>
      </p:sp>
      <p:sp>
        <p:nvSpPr>
          <p:cNvPr id="10" name="Title 1"/>
          <p:cNvSpPr>
            <a:spLocks noGrp="1"/>
          </p:cNvSpPr>
          <p:nvPr>
            <p:ph type="title"/>
          </p:nvPr>
        </p:nvSpPr>
        <p:spPr>
          <a:xfrm>
            <a:off x="914400" y="411956"/>
            <a:ext cx="16459200" cy="987128"/>
          </a:xfrm>
        </p:spPr>
        <p:txBody>
          <a:bodyPr>
            <a:normAutofit/>
          </a:bodyPr>
          <a:lstStyle>
            <a:lvl1pPr>
              <a:defRPr sz="5000"/>
            </a:lvl1pPr>
          </a:lstStyle>
          <a:p>
            <a:r>
              <a:rPr lang="en-US"/>
              <a:t>Click to edit Master title style</a:t>
            </a:r>
            <a:endParaRPr lang="en-GB"/>
          </a:p>
        </p:txBody>
      </p:sp>
      <p:pic>
        <p:nvPicPr>
          <p:cNvPr id="5" name="Picture 4">
            <a:extLst>
              <a:ext uri="{FF2B5EF4-FFF2-40B4-BE49-F238E27FC236}">
                <a16:creationId xmlns:a16="http://schemas.microsoft.com/office/drawing/2014/main" id="{A21523FA-1FF0-4714-BF1C-CA235B972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1"/>
            <a:ext cx="18288000" cy="1761721"/>
          </a:xfrm>
          <a:prstGeom prst="rect">
            <a:avLst/>
          </a:prstGeom>
        </p:spPr>
      </p:pic>
    </p:spTree>
    <p:extLst>
      <p:ext uri="{BB962C8B-B14F-4D97-AF65-F5344CB8AC3E}">
        <p14:creationId xmlns:p14="http://schemas.microsoft.com/office/powerpoint/2010/main" val="23254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6"/>
            <a:ext cx="16459200" cy="987128"/>
          </a:xfrm>
        </p:spPr>
        <p:txBody>
          <a:bodyPr>
            <a:normAutofit/>
          </a:bodyPr>
          <a:lstStyle>
            <a:lvl1pPr>
              <a:defRPr sz="5000"/>
            </a:lvl1pPr>
          </a:lstStyle>
          <a:p>
            <a:r>
              <a:rPr lang="en-US"/>
              <a:t>Click to edit Master title style</a:t>
            </a:r>
            <a:endParaRPr lang="en-GB"/>
          </a:p>
        </p:txBody>
      </p:sp>
      <p:pic>
        <p:nvPicPr>
          <p:cNvPr id="3" name="Picture 2">
            <a:extLst>
              <a:ext uri="{FF2B5EF4-FFF2-40B4-BE49-F238E27FC236}">
                <a16:creationId xmlns:a16="http://schemas.microsoft.com/office/drawing/2014/main" id="{1C47DA4B-9581-4FEA-BD03-65DD0239F2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10371"/>
            <a:ext cx="18288000" cy="1761721"/>
          </a:xfrm>
          <a:prstGeom prst="rect">
            <a:avLst/>
          </a:prstGeom>
        </p:spPr>
      </p:pic>
    </p:spTree>
    <p:extLst>
      <p:ext uri="{BB962C8B-B14F-4D97-AF65-F5344CB8AC3E}">
        <p14:creationId xmlns:p14="http://schemas.microsoft.com/office/powerpoint/2010/main" val="3032089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47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623225"/>
            <a:ext cx="15544800" cy="2205038"/>
          </a:xfrm>
        </p:spPr>
        <p:txBody>
          <a:bodyPr/>
          <a:lstStyle/>
          <a:p>
            <a:r>
              <a:rPr lang="en-US"/>
              <a:t>Click to edit Master title style</a:t>
            </a:r>
            <a:endParaRPr lang="en-GB"/>
          </a:p>
        </p:txBody>
      </p:sp>
      <p:sp>
        <p:nvSpPr>
          <p:cNvPr id="3" name="Subtitle 2"/>
          <p:cNvSpPr>
            <a:spLocks noGrp="1"/>
          </p:cNvSpPr>
          <p:nvPr>
            <p:ph type="subTitle" idx="1"/>
          </p:nvPr>
        </p:nvSpPr>
        <p:spPr>
          <a:xfrm>
            <a:off x="1371600" y="5256886"/>
            <a:ext cx="15549264" cy="966740"/>
          </a:xfrm>
        </p:spPr>
        <p:txBody>
          <a:bodyPr/>
          <a:lstStyle>
            <a:lvl1pPr marL="0" indent="0" algn="l">
              <a:buNone/>
              <a:defRPr>
                <a:solidFill>
                  <a:schemeClr val="bg2"/>
                </a:solidFill>
              </a:defRPr>
            </a:lvl1pPr>
            <a:lvl2pPr marL="685835" indent="0" algn="ctr">
              <a:buNone/>
              <a:defRPr>
                <a:solidFill>
                  <a:schemeClr val="tx1">
                    <a:tint val="75000"/>
                  </a:schemeClr>
                </a:solidFill>
              </a:defRPr>
            </a:lvl2pPr>
            <a:lvl3pPr marL="1371669" indent="0" algn="ctr">
              <a:buNone/>
              <a:defRPr>
                <a:solidFill>
                  <a:schemeClr val="tx1">
                    <a:tint val="75000"/>
                  </a:schemeClr>
                </a:solidFill>
              </a:defRPr>
            </a:lvl3pPr>
            <a:lvl4pPr marL="2057502" indent="0" algn="ctr">
              <a:buNone/>
              <a:defRPr>
                <a:solidFill>
                  <a:schemeClr val="tx1">
                    <a:tint val="75000"/>
                  </a:schemeClr>
                </a:solidFill>
              </a:defRPr>
            </a:lvl4pPr>
            <a:lvl5pPr marL="2743338" indent="0" algn="ctr">
              <a:buNone/>
              <a:defRPr>
                <a:solidFill>
                  <a:schemeClr val="tx1">
                    <a:tint val="75000"/>
                  </a:schemeClr>
                </a:solidFill>
              </a:defRPr>
            </a:lvl5pPr>
            <a:lvl6pPr marL="3429171" indent="0" algn="ctr">
              <a:buNone/>
              <a:defRPr>
                <a:solidFill>
                  <a:schemeClr val="tx1">
                    <a:tint val="75000"/>
                  </a:schemeClr>
                </a:solidFill>
              </a:defRPr>
            </a:lvl6pPr>
            <a:lvl7pPr marL="4115006" indent="0" algn="ctr">
              <a:buNone/>
              <a:defRPr>
                <a:solidFill>
                  <a:schemeClr val="tx1">
                    <a:tint val="75000"/>
                  </a:schemeClr>
                </a:solidFill>
              </a:defRPr>
            </a:lvl7pPr>
            <a:lvl8pPr marL="4800840" indent="0" algn="ctr">
              <a:buNone/>
              <a:defRPr>
                <a:solidFill>
                  <a:schemeClr val="tx1">
                    <a:tint val="75000"/>
                  </a:schemeClr>
                </a:solidFill>
              </a:defRPr>
            </a:lvl8pPr>
            <a:lvl9pPr marL="5486675" indent="0" algn="ctr">
              <a:buNone/>
              <a:defRPr>
                <a:solidFill>
                  <a:schemeClr val="tx1">
                    <a:tint val="75000"/>
                  </a:schemeClr>
                </a:solidFill>
              </a:defRPr>
            </a:lvl9pPr>
          </a:lstStyle>
          <a:p>
            <a:r>
              <a:rPr lang="en-US"/>
              <a:t>Click to edit Master subtitle style</a:t>
            </a:r>
            <a:endParaRPr lang="en-GB"/>
          </a:p>
        </p:txBody>
      </p:sp>
      <p:pic>
        <p:nvPicPr>
          <p:cNvPr id="2051" name="Picture 3" descr="C:\Data\Editor\Pictures\NEW Devon CCG\General\Graphic Design\logos\NHS Devon CCG\NHS Devon CCG logo - BLU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0165"/>
          <a:stretch/>
        </p:blipFill>
        <p:spPr bwMode="auto">
          <a:xfrm>
            <a:off x="13896532" y="679164"/>
            <a:ext cx="3773174" cy="1149636"/>
          </a:xfrm>
          <a:prstGeom prst="rect">
            <a:avLst/>
          </a:prstGeom>
          <a:noFill/>
          <a:extLst>
            <a:ext uri="{909E8E84-426E-40DD-AFC4-6F175D3DCCD1}">
              <a14:hiddenFill xmlns:a14="http://schemas.microsoft.com/office/drawing/2010/main">
                <a:solidFill>
                  <a:srgbClr val="FFFFFF"/>
                </a:solidFill>
              </a14:hiddenFill>
            </a:ext>
          </a:extLst>
        </p:spPr>
      </p:pic>
      <p:pic>
        <p:nvPicPr>
          <p:cNvPr id="26" name="Graphic 25">
            <a:extLst>
              <a:ext uri="{FF2B5EF4-FFF2-40B4-BE49-F238E27FC236}">
                <a16:creationId xmlns:a16="http://schemas.microsoft.com/office/drawing/2014/main" id="{B34D51B8-3CED-41A3-AC84-DFDCF509BC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36" y="9277268"/>
            <a:ext cx="3489023" cy="648000"/>
          </a:xfrm>
          <a:prstGeom prst="rect">
            <a:avLst/>
          </a:prstGeom>
        </p:spPr>
      </p:pic>
      <p:sp>
        <p:nvSpPr>
          <p:cNvPr id="27" name="TextBox 26">
            <a:extLst>
              <a:ext uri="{FF2B5EF4-FFF2-40B4-BE49-F238E27FC236}">
                <a16:creationId xmlns:a16="http://schemas.microsoft.com/office/drawing/2014/main" id="{C0469E35-47DF-484E-B6A8-17D7C7FE28C5}"/>
              </a:ext>
            </a:extLst>
          </p:cNvPr>
          <p:cNvSpPr txBox="1"/>
          <p:nvPr userDrawn="1"/>
        </p:nvSpPr>
        <p:spPr>
          <a:xfrm>
            <a:off x="4351090" y="9463984"/>
            <a:ext cx="13505882" cy="311624"/>
          </a:xfrm>
          <a:prstGeom prst="rect">
            <a:avLst/>
          </a:prstGeom>
          <a:noFill/>
        </p:spPr>
        <p:txBody>
          <a:bodyPr wrap="square">
            <a:spAutoFit/>
          </a:bodyPr>
          <a:lstStyle/>
          <a:p>
            <a:pPr marR="0" algn="l" rtl="0"/>
            <a:r>
              <a:rPr lang="en-GB" sz="1425" b="0"/>
              <a:t>Proud to be part of One Devon: NHS and CARE working with communities and local organisations to improve people’s lives</a:t>
            </a:r>
          </a:p>
        </p:txBody>
      </p:sp>
      <p:pic>
        <p:nvPicPr>
          <p:cNvPr id="8" name="Picture 7" descr="A picture containing text&#10;&#10;Description automatically generated">
            <a:extLst>
              <a:ext uri="{FF2B5EF4-FFF2-40B4-BE49-F238E27FC236}">
                <a16:creationId xmlns:a16="http://schemas.microsoft.com/office/drawing/2014/main" id="{B6D7B1BD-4BD0-4B57-A205-1AA4B5E276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518664"/>
            <a:ext cx="18288000" cy="3545558"/>
          </a:xfrm>
          <a:prstGeom prst="rect">
            <a:avLst/>
          </a:prstGeom>
        </p:spPr>
      </p:pic>
    </p:spTree>
    <p:extLst>
      <p:ext uri="{BB962C8B-B14F-4D97-AF65-F5344CB8AC3E}">
        <p14:creationId xmlns:p14="http://schemas.microsoft.com/office/powerpoint/2010/main" val="3445993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6"/>
            <a:ext cx="16459200" cy="127516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14400" y="2119166"/>
            <a:ext cx="16459200" cy="7070080"/>
          </a:xfrm>
          <a:prstGeom prst="rect">
            <a:avLst/>
          </a:prstGeom>
        </p:spPr>
        <p:txBody>
          <a:bodyPr vert="horz" lIns="91440" tIns="45720" rIns="91440" bIns="45720" rtlCol="0">
            <a:noAutofit/>
          </a:bodyPr>
          <a:lstStyle/>
          <a:p>
            <a:pPr lvl="0"/>
            <a:r>
              <a:rPr lang="en-US"/>
              <a:t>Click to edit Master text styles</a:t>
            </a:r>
          </a:p>
        </p:txBody>
      </p:sp>
    </p:spTree>
    <p:extLst>
      <p:ext uri="{BB962C8B-B14F-4D97-AF65-F5344CB8AC3E}">
        <p14:creationId xmlns:p14="http://schemas.microsoft.com/office/powerpoint/2010/main" val="34526708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txStyles>
    <p:titleStyle>
      <a:lvl1pPr algn="l" defTabSz="1828800" rtl="0" eaLnBrk="1" latinLnBrk="0" hangingPunct="1">
        <a:spcBef>
          <a:spcPct val="0"/>
        </a:spcBef>
        <a:buNone/>
        <a:defRPr sz="5000" b="1" kern="1200">
          <a:solidFill>
            <a:srgbClr val="005EB8"/>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85800" indent="-685800" algn="l" defTabSz="1828800" rtl="0" eaLnBrk="1" latinLnBrk="0" hangingPunct="1">
        <a:spcBef>
          <a:spcPct val="20000"/>
        </a:spcBef>
        <a:buClr>
          <a:schemeClr val="accent1"/>
        </a:buClr>
        <a:buFont typeface="Wingdings" panose="05000000000000000000" pitchFamily="2" charset="2"/>
        <a:buChar char="§"/>
        <a:defRPr sz="3200" kern="1200">
          <a:solidFill>
            <a:schemeClr val="tx1"/>
          </a:solidFill>
          <a:latin typeface="+mn-lt"/>
          <a:ea typeface="+mn-ea"/>
          <a:cs typeface="+mn-cs"/>
        </a:defRPr>
      </a:lvl1pPr>
      <a:lvl2pPr marL="1485900" indent="-571500" algn="l" defTabSz="1828800" rtl="0" eaLnBrk="1" latinLnBrk="0" hangingPunct="1">
        <a:spcBef>
          <a:spcPct val="20000"/>
        </a:spcBef>
        <a:buClr>
          <a:srgbClr val="009632"/>
        </a:buClr>
        <a:buFont typeface="Arial" panose="020B0604020202020204" pitchFamily="34" charset="0"/>
        <a:buChar char="•"/>
        <a:defRPr sz="3600" kern="1200">
          <a:solidFill>
            <a:schemeClr val="tx1"/>
          </a:solidFill>
          <a:latin typeface="+mn-lt"/>
          <a:ea typeface="+mn-ea"/>
          <a:cs typeface="+mn-cs"/>
        </a:defRPr>
      </a:lvl2pPr>
      <a:lvl3pPr marL="2286000" indent="-457200" algn="l" defTabSz="18288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3200400" indent="-457200" algn="l" defTabSz="18288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9"/>
            <a:ext cx="16459200" cy="12751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14400" y="2119169"/>
            <a:ext cx="16459200" cy="7070081"/>
          </a:xfrm>
          <a:prstGeom prst="rect">
            <a:avLst/>
          </a:prstGeom>
        </p:spPr>
        <p:txBody>
          <a:bodyPr vert="horz" lIns="91440" tIns="45720" rIns="91440" bIns="45720" rtlCol="0">
            <a:noAutofit/>
          </a:bodyPr>
          <a:lstStyle/>
          <a:p>
            <a:pPr lvl="0"/>
            <a:r>
              <a:rPr lang="en-US"/>
              <a:t>Click to edit Master text styles</a:t>
            </a:r>
          </a:p>
        </p:txBody>
      </p:sp>
    </p:spTree>
    <p:extLst>
      <p:ext uri="{BB962C8B-B14F-4D97-AF65-F5344CB8AC3E}">
        <p14:creationId xmlns:p14="http://schemas.microsoft.com/office/powerpoint/2010/main" val="21107180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1371669" rtl="0" eaLnBrk="1" latinLnBrk="0" hangingPunct="1">
        <a:spcBef>
          <a:spcPct val="0"/>
        </a:spcBef>
        <a:buNone/>
        <a:defRPr sz="3752" b="1" kern="1200">
          <a:solidFill>
            <a:srgbClr val="005EB8"/>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76" indent="-514376" algn="l" defTabSz="1371669" rtl="0" eaLnBrk="1" latinLnBrk="0" hangingPunct="1">
        <a:spcBef>
          <a:spcPct val="200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1114482" indent="-428646" algn="l" defTabSz="1371669" rtl="0" eaLnBrk="1" latinLnBrk="0" hangingPunct="1">
        <a:spcBef>
          <a:spcPct val="20000"/>
        </a:spcBef>
        <a:buClr>
          <a:srgbClr val="009632"/>
        </a:buClr>
        <a:buFont typeface="Arial" panose="020B0604020202020204" pitchFamily="34" charset="0"/>
        <a:buChar char="•"/>
        <a:defRPr sz="2700" kern="1200">
          <a:solidFill>
            <a:schemeClr val="tx1"/>
          </a:solidFill>
          <a:latin typeface="+mn-lt"/>
          <a:ea typeface="+mn-ea"/>
          <a:cs typeface="+mn-cs"/>
        </a:defRPr>
      </a:lvl2pPr>
      <a:lvl3pPr marL="1714586" indent="-342917" algn="l" defTabSz="137166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2400420" indent="-342917" algn="l" defTabSz="137166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3086255" indent="-342917" algn="l" defTabSz="1371669"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772089" indent="-342917" algn="l" defTabSz="137166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924" indent="-342917" algn="l" defTabSz="137166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758" indent="-342917" algn="l" defTabSz="137166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591" indent="-342917" algn="l" defTabSz="1371669"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69" rtl="0" eaLnBrk="1" latinLnBrk="0" hangingPunct="1">
        <a:defRPr sz="2700" kern="1200">
          <a:solidFill>
            <a:schemeClr val="tx1"/>
          </a:solidFill>
          <a:latin typeface="+mn-lt"/>
          <a:ea typeface="+mn-ea"/>
          <a:cs typeface="+mn-cs"/>
        </a:defRPr>
      </a:lvl1pPr>
      <a:lvl2pPr marL="685835" algn="l" defTabSz="1371669" rtl="0" eaLnBrk="1" latinLnBrk="0" hangingPunct="1">
        <a:defRPr sz="2700" kern="1200">
          <a:solidFill>
            <a:schemeClr val="tx1"/>
          </a:solidFill>
          <a:latin typeface="+mn-lt"/>
          <a:ea typeface="+mn-ea"/>
          <a:cs typeface="+mn-cs"/>
        </a:defRPr>
      </a:lvl2pPr>
      <a:lvl3pPr marL="1371669" algn="l" defTabSz="1371669" rtl="0" eaLnBrk="1" latinLnBrk="0" hangingPunct="1">
        <a:defRPr sz="2700" kern="1200">
          <a:solidFill>
            <a:schemeClr val="tx1"/>
          </a:solidFill>
          <a:latin typeface="+mn-lt"/>
          <a:ea typeface="+mn-ea"/>
          <a:cs typeface="+mn-cs"/>
        </a:defRPr>
      </a:lvl3pPr>
      <a:lvl4pPr marL="2057502" algn="l" defTabSz="1371669" rtl="0" eaLnBrk="1" latinLnBrk="0" hangingPunct="1">
        <a:defRPr sz="2700" kern="1200">
          <a:solidFill>
            <a:schemeClr val="tx1"/>
          </a:solidFill>
          <a:latin typeface="+mn-lt"/>
          <a:ea typeface="+mn-ea"/>
          <a:cs typeface="+mn-cs"/>
        </a:defRPr>
      </a:lvl4pPr>
      <a:lvl5pPr marL="2743338" algn="l" defTabSz="1371669" rtl="0" eaLnBrk="1" latinLnBrk="0" hangingPunct="1">
        <a:defRPr sz="2700" kern="1200">
          <a:solidFill>
            <a:schemeClr val="tx1"/>
          </a:solidFill>
          <a:latin typeface="+mn-lt"/>
          <a:ea typeface="+mn-ea"/>
          <a:cs typeface="+mn-cs"/>
        </a:defRPr>
      </a:lvl5pPr>
      <a:lvl6pPr marL="3429171" algn="l" defTabSz="1371669" rtl="0" eaLnBrk="1" latinLnBrk="0" hangingPunct="1">
        <a:defRPr sz="2700" kern="1200">
          <a:solidFill>
            <a:schemeClr val="tx1"/>
          </a:solidFill>
          <a:latin typeface="+mn-lt"/>
          <a:ea typeface="+mn-ea"/>
          <a:cs typeface="+mn-cs"/>
        </a:defRPr>
      </a:lvl6pPr>
      <a:lvl7pPr marL="4115006" algn="l" defTabSz="1371669" rtl="0" eaLnBrk="1" latinLnBrk="0" hangingPunct="1">
        <a:defRPr sz="2700" kern="1200">
          <a:solidFill>
            <a:schemeClr val="tx1"/>
          </a:solidFill>
          <a:latin typeface="+mn-lt"/>
          <a:ea typeface="+mn-ea"/>
          <a:cs typeface="+mn-cs"/>
        </a:defRPr>
      </a:lvl7pPr>
      <a:lvl8pPr marL="4800840" algn="l" defTabSz="1371669" rtl="0" eaLnBrk="1" latinLnBrk="0" hangingPunct="1">
        <a:defRPr sz="2700" kern="1200">
          <a:solidFill>
            <a:schemeClr val="tx1"/>
          </a:solidFill>
          <a:latin typeface="+mn-lt"/>
          <a:ea typeface="+mn-ea"/>
          <a:cs typeface="+mn-cs"/>
        </a:defRPr>
      </a:lvl8pPr>
      <a:lvl9pPr marL="5486675" algn="l" defTabSz="1371669"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long-read/neighbourhood-health-guidelines-2025-26/"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9B4F-5A00-4882-83E2-3FC30F86B1BA}"/>
              </a:ext>
            </a:extLst>
          </p:cNvPr>
          <p:cNvSpPr>
            <a:spLocks noGrp="1"/>
          </p:cNvSpPr>
          <p:nvPr>
            <p:ph type="ctrTitle"/>
          </p:nvPr>
        </p:nvSpPr>
        <p:spPr>
          <a:xfrm>
            <a:off x="1371600" y="2623219"/>
            <a:ext cx="15544800" cy="2275351"/>
          </a:xfrm>
        </p:spPr>
        <p:txBody>
          <a:bodyPr>
            <a:normAutofit/>
          </a:bodyPr>
          <a:lstStyle/>
          <a:p>
            <a:r>
              <a:rPr lang="en-GB"/>
              <a:t>Roadmap for Devon’s Neighbourhood Health Services</a:t>
            </a:r>
            <a:endParaRPr lang="en-GB" i="1"/>
          </a:p>
        </p:txBody>
      </p:sp>
      <p:sp>
        <p:nvSpPr>
          <p:cNvPr id="3" name="Subtitle 2">
            <a:extLst>
              <a:ext uri="{FF2B5EF4-FFF2-40B4-BE49-F238E27FC236}">
                <a16:creationId xmlns:a16="http://schemas.microsoft.com/office/drawing/2014/main" id="{AE835211-6484-46CC-97CF-6D21EB4C90B4}"/>
              </a:ext>
            </a:extLst>
          </p:cNvPr>
          <p:cNvSpPr>
            <a:spLocks noGrp="1"/>
          </p:cNvSpPr>
          <p:nvPr>
            <p:ph type="subTitle" idx="1"/>
          </p:nvPr>
        </p:nvSpPr>
        <p:spPr>
          <a:xfrm>
            <a:off x="1371600" y="6732984"/>
            <a:ext cx="15544800" cy="938216"/>
          </a:xfrm>
        </p:spPr>
        <p:txBody>
          <a:bodyPr vert="horz" lIns="91440" tIns="45720" rIns="91440" bIns="45720" rtlCol="0" anchor="t">
            <a:noAutofit/>
          </a:bodyPr>
          <a:lstStyle/>
          <a:p>
            <a:r>
              <a:rPr lang="en-GB" b="1"/>
              <a:t>Lou Higgins</a:t>
            </a:r>
          </a:p>
          <a:p>
            <a:r>
              <a:rPr lang="en-GB" b="1"/>
              <a:t>May 2025</a:t>
            </a:r>
          </a:p>
        </p:txBody>
      </p:sp>
    </p:spTree>
    <p:extLst>
      <p:ext uri="{BB962C8B-B14F-4D97-AF65-F5344CB8AC3E}">
        <p14:creationId xmlns:p14="http://schemas.microsoft.com/office/powerpoint/2010/main" val="137005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C76C4A-B55D-B1E8-E257-611CF1082D8F}"/>
              </a:ext>
            </a:extLst>
          </p:cNvPr>
          <p:cNvSpPr>
            <a:spLocks noGrp="1"/>
          </p:cNvSpPr>
          <p:nvPr>
            <p:ph type="body" sz="quarter" idx="10"/>
          </p:nvPr>
        </p:nvSpPr>
        <p:spPr>
          <a:xfrm>
            <a:off x="1000129" y="606715"/>
            <a:ext cx="7518229" cy="811958"/>
          </a:xfrm>
        </p:spPr>
        <p:txBody>
          <a:bodyPr/>
          <a:lstStyle/>
          <a:p>
            <a:r>
              <a:rPr lang="en-GB"/>
              <a:t>Cornwall example</a:t>
            </a:r>
          </a:p>
        </p:txBody>
      </p:sp>
      <p:pic>
        <p:nvPicPr>
          <p:cNvPr id="4" name="Picture 3">
            <a:extLst>
              <a:ext uri="{FF2B5EF4-FFF2-40B4-BE49-F238E27FC236}">
                <a16:creationId xmlns:a16="http://schemas.microsoft.com/office/drawing/2014/main" id="{06417FB7-84BF-5FCA-3802-69FE0C02E8EE}"/>
              </a:ext>
            </a:extLst>
          </p:cNvPr>
          <p:cNvPicPr>
            <a:picLocks noChangeAspect="1"/>
          </p:cNvPicPr>
          <p:nvPr/>
        </p:nvPicPr>
        <p:blipFill rotWithShape="1">
          <a:blip r:embed="rId2"/>
          <a:srcRect l="9183" t="20775" r="71202" b="23286"/>
          <a:stretch/>
        </p:blipFill>
        <p:spPr bwMode="auto">
          <a:xfrm>
            <a:off x="1311678" y="1418673"/>
            <a:ext cx="13314947" cy="8583785"/>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D7FD02E9-05A1-FA27-8976-AD69E01FBEC7}"/>
              </a:ext>
            </a:extLst>
          </p:cNvPr>
          <p:cNvSpPr/>
          <p:nvPr/>
        </p:nvSpPr>
        <p:spPr>
          <a:xfrm>
            <a:off x="5567082" y="3037438"/>
            <a:ext cx="4706471" cy="6656294"/>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133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DAE130-54E1-5AFF-F820-7CC9BEE903BB}"/>
              </a:ext>
            </a:extLst>
          </p:cNvPr>
          <p:cNvSpPr txBox="1">
            <a:spLocks/>
          </p:cNvSpPr>
          <p:nvPr/>
        </p:nvSpPr>
        <p:spPr>
          <a:xfrm>
            <a:off x="114577" y="232968"/>
            <a:ext cx="16056000" cy="855560"/>
          </a:xfrm>
          <a:prstGeom prst="rect">
            <a:avLst/>
          </a:prstGeom>
        </p:spPr>
        <p:txBody>
          <a:bodyPr spcFirstLastPara="1" vert="horz" wrap="square" lIns="137138" tIns="137138" rIns="137138" bIns="137138" rtlCol="0" anchor="ctr" anchorCtr="0">
            <a:normAutofit/>
          </a:bodyPr>
          <a:lstStyle>
            <a:lvl1pPr lvl="0" algn="ctr" defTabSz="914400" rtl="0" eaLnBrk="1" latinLnBrk="0" hangingPunct="1">
              <a:lnSpc>
                <a:spcPct val="90000"/>
              </a:lnSpc>
              <a:spcBef>
                <a:spcPts val="0"/>
              </a:spcBef>
              <a:spcAft>
                <a:spcPts val="0"/>
              </a:spcAft>
              <a:buSzPts val="3600"/>
              <a:buNone/>
              <a:defRPr sz="4800" kern="1200">
                <a:solidFill>
                  <a:schemeClr val="tx1"/>
                </a:solidFill>
                <a:latin typeface="+mj-lt"/>
                <a:ea typeface="+mj-ea"/>
                <a:cs typeface="+mj-cs"/>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pPr algn="l" defTabSz="1371600"/>
            <a:r>
              <a:rPr lang="en-GB" sz="4200" b="1">
                <a:solidFill>
                  <a:srgbClr val="D84692"/>
                </a:solidFill>
                <a:latin typeface="Arial"/>
                <a:cs typeface="Arial"/>
              </a:rPr>
              <a:t>Central Cornwall’s ambition for neighbourhood teams</a:t>
            </a:r>
            <a:endParaRPr lang="en-US" sz="7200">
              <a:solidFill>
                <a:srgbClr val="D84692"/>
              </a:solidFill>
              <a:latin typeface="Aptos Display" panose="02110004020202020204"/>
            </a:endParaRPr>
          </a:p>
        </p:txBody>
      </p:sp>
      <p:cxnSp>
        <p:nvCxnSpPr>
          <p:cNvPr id="5" name="Google Shape;665;p28">
            <a:extLst>
              <a:ext uri="{FF2B5EF4-FFF2-40B4-BE49-F238E27FC236}">
                <a16:creationId xmlns:a16="http://schemas.microsoft.com/office/drawing/2014/main" id="{DC2CC02A-01F0-E6C3-4B93-9A9170813567}"/>
              </a:ext>
            </a:extLst>
          </p:cNvPr>
          <p:cNvCxnSpPr>
            <a:cxnSpLocks/>
          </p:cNvCxnSpPr>
          <p:nvPr/>
        </p:nvCxnSpPr>
        <p:spPr>
          <a:xfrm>
            <a:off x="237642" y="1088528"/>
            <a:ext cx="15481970" cy="0"/>
          </a:xfrm>
          <a:prstGeom prst="straightConnector1">
            <a:avLst/>
          </a:prstGeom>
          <a:noFill/>
          <a:ln w="19050" cap="flat" cmpd="sng">
            <a:solidFill>
              <a:srgbClr val="D84692"/>
            </a:solidFill>
            <a:prstDash val="solid"/>
            <a:miter lim="800000"/>
            <a:headEnd type="none" w="sm" len="sm"/>
            <a:tailEnd type="none" w="sm" len="sm"/>
          </a:ln>
        </p:spPr>
      </p:cxnSp>
      <p:grpSp>
        <p:nvGrpSpPr>
          <p:cNvPr id="14" name="Group 13">
            <a:extLst>
              <a:ext uri="{FF2B5EF4-FFF2-40B4-BE49-F238E27FC236}">
                <a16:creationId xmlns:a16="http://schemas.microsoft.com/office/drawing/2014/main" id="{FC80AC74-C1CD-57EE-FE28-AC12B9B6E8E2}"/>
              </a:ext>
            </a:extLst>
          </p:cNvPr>
          <p:cNvGrpSpPr/>
          <p:nvPr/>
        </p:nvGrpSpPr>
        <p:grpSpPr>
          <a:xfrm>
            <a:off x="902941" y="3480175"/>
            <a:ext cx="2825095" cy="2374709"/>
            <a:chOff x="601960" y="2920621"/>
            <a:chExt cx="1883396" cy="1583139"/>
          </a:xfrm>
        </p:grpSpPr>
        <p:grpSp>
          <p:nvGrpSpPr>
            <p:cNvPr id="7" name="Group 6">
              <a:extLst>
                <a:ext uri="{FF2B5EF4-FFF2-40B4-BE49-F238E27FC236}">
                  <a16:creationId xmlns:a16="http://schemas.microsoft.com/office/drawing/2014/main" id="{B96A9709-1D4A-13D7-8C46-BFB17E8B797B}"/>
                </a:ext>
              </a:extLst>
            </p:cNvPr>
            <p:cNvGrpSpPr/>
            <p:nvPr/>
          </p:nvGrpSpPr>
          <p:grpSpPr>
            <a:xfrm>
              <a:off x="601960" y="2920621"/>
              <a:ext cx="1883396" cy="1583139"/>
              <a:chOff x="601960" y="2920621"/>
              <a:chExt cx="1883396" cy="1583139"/>
            </a:xfrm>
          </p:grpSpPr>
          <p:sp>
            <p:nvSpPr>
              <p:cNvPr id="9" name="Summing Junction 2">
                <a:extLst>
                  <a:ext uri="{FF2B5EF4-FFF2-40B4-BE49-F238E27FC236}">
                    <a16:creationId xmlns:a16="http://schemas.microsoft.com/office/drawing/2014/main" id="{A7378477-06EB-A1F2-9F1B-92DB2D38AFA8}"/>
                  </a:ext>
                </a:extLst>
              </p:cNvPr>
              <p:cNvSpPr/>
              <p:nvPr/>
            </p:nvSpPr>
            <p:spPr>
              <a:xfrm>
                <a:off x="709683" y="2920621"/>
                <a:ext cx="1667950" cy="1583139"/>
              </a:xfrm>
              <a:prstGeom prst="flowChartSummingJunction">
                <a:avLst/>
              </a:prstGeom>
              <a:solidFill>
                <a:srgbClr val="D84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sp>
            <p:nvSpPr>
              <p:cNvPr id="10" name="TextBox 9">
                <a:extLst>
                  <a:ext uri="{FF2B5EF4-FFF2-40B4-BE49-F238E27FC236}">
                    <a16:creationId xmlns:a16="http://schemas.microsoft.com/office/drawing/2014/main" id="{E0B1A8A7-ED7E-068C-3BE3-06FD11F989C7}"/>
                  </a:ext>
                </a:extLst>
              </p:cNvPr>
              <p:cNvSpPr txBox="1"/>
              <p:nvPr/>
            </p:nvSpPr>
            <p:spPr>
              <a:xfrm>
                <a:off x="1113753" y="2975213"/>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Primary Care</a:t>
                </a:r>
              </a:p>
            </p:txBody>
          </p:sp>
          <p:sp>
            <p:nvSpPr>
              <p:cNvPr id="11" name="TextBox 10">
                <a:extLst>
                  <a:ext uri="{FF2B5EF4-FFF2-40B4-BE49-F238E27FC236}">
                    <a16:creationId xmlns:a16="http://schemas.microsoft.com/office/drawing/2014/main" id="{1F588AEC-4EBB-8849-4B35-2B21CDA212C9}"/>
                  </a:ext>
                </a:extLst>
              </p:cNvPr>
              <p:cNvSpPr txBox="1"/>
              <p:nvPr/>
            </p:nvSpPr>
            <p:spPr>
              <a:xfrm>
                <a:off x="601960"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CFT teams</a:t>
                </a:r>
              </a:p>
            </p:txBody>
          </p:sp>
          <p:sp>
            <p:nvSpPr>
              <p:cNvPr id="12" name="TextBox 11">
                <a:extLst>
                  <a:ext uri="{FF2B5EF4-FFF2-40B4-BE49-F238E27FC236}">
                    <a16:creationId xmlns:a16="http://schemas.microsoft.com/office/drawing/2014/main" id="{0B3E2F38-6DC1-797A-C383-EEDB14B8C9B2}"/>
                  </a:ext>
                </a:extLst>
              </p:cNvPr>
              <p:cNvSpPr txBox="1"/>
              <p:nvPr/>
            </p:nvSpPr>
            <p:spPr>
              <a:xfrm>
                <a:off x="1625547"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Social care</a:t>
                </a:r>
              </a:p>
            </p:txBody>
          </p:sp>
          <p:sp>
            <p:nvSpPr>
              <p:cNvPr id="13" name="TextBox 12">
                <a:extLst>
                  <a:ext uri="{FF2B5EF4-FFF2-40B4-BE49-F238E27FC236}">
                    <a16:creationId xmlns:a16="http://schemas.microsoft.com/office/drawing/2014/main" id="{C683EE55-0AE3-745F-2377-2F8FEDD05E89}"/>
                  </a:ext>
                </a:extLst>
              </p:cNvPr>
              <p:cNvSpPr txBox="1"/>
              <p:nvPr/>
            </p:nvSpPr>
            <p:spPr>
              <a:xfrm>
                <a:off x="1113753" y="4005619"/>
                <a:ext cx="859809" cy="276999"/>
              </a:xfrm>
              <a:prstGeom prst="rect">
                <a:avLst/>
              </a:prstGeom>
              <a:noFill/>
            </p:spPr>
            <p:txBody>
              <a:bodyPr wrap="square" rtlCol="0">
                <a:spAutoFit/>
              </a:bodyPr>
              <a:lstStyle/>
              <a:p>
                <a:pPr algn="ctr" defTabSz="1371600"/>
                <a:r>
                  <a:rPr lang="en-GB" sz="2100">
                    <a:solidFill>
                      <a:prstClr val="white"/>
                    </a:solidFill>
                    <a:latin typeface="Aptos" panose="02110004020202020204"/>
                  </a:rPr>
                  <a:t>VCSE</a:t>
                </a:r>
              </a:p>
            </p:txBody>
          </p:sp>
        </p:grpSp>
        <p:sp>
          <p:nvSpPr>
            <p:cNvPr id="8" name="Oval 7">
              <a:extLst>
                <a:ext uri="{FF2B5EF4-FFF2-40B4-BE49-F238E27FC236}">
                  <a16:creationId xmlns:a16="http://schemas.microsoft.com/office/drawing/2014/main" id="{8E34FB05-BB77-06C3-7B59-72712A7668F6}"/>
                </a:ext>
              </a:extLst>
            </p:cNvPr>
            <p:cNvSpPr/>
            <p:nvPr/>
          </p:nvSpPr>
          <p:spPr>
            <a:xfrm>
              <a:off x="1373060" y="3535611"/>
              <a:ext cx="341194"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grpSp>
      <p:grpSp>
        <p:nvGrpSpPr>
          <p:cNvPr id="23" name="Group 22">
            <a:extLst>
              <a:ext uri="{FF2B5EF4-FFF2-40B4-BE49-F238E27FC236}">
                <a16:creationId xmlns:a16="http://schemas.microsoft.com/office/drawing/2014/main" id="{61E0358E-4B9B-3808-20E5-1E396E0F5D5E}"/>
              </a:ext>
            </a:extLst>
          </p:cNvPr>
          <p:cNvGrpSpPr/>
          <p:nvPr/>
        </p:nvGrpSpPr>
        <p:grpSpPr>
          <a:xfrm>
            <a:off x="3362950" y="6069433"/>
            <a:ext cx="2825095" cy="2374709"/>
            <a:chOff x="601960" y="2920621"/>
            <a:chExt cx="1883396" cy="1583139"/>
          </a:xfrm>
        </p:grpSpPr>
        <p:grpSp>
          <p:nvGrpSpPr>
            <p:cNvPr id="16" name="Group 15">
              <a:extLst>
                <a:ext uri="{FF2B5EF4-FFF2-40B4-BE49-F238E27FC236}">
                  <a16:creationId xmlns:a16="http://schemas.microsoft.com/office/drawing/2014/main" id="{E3151A30-994D-7F95-54B6-032243D414D0}"/>
                </a:ext>
              </a:extLst>
            </p:cNvPr>
            <p:cNvGrpSpPr/>
            <p:nvPr/>
          </p:nvGrpSpPr>
          <p:grpSpPr>
            <a:xfrm>
              <a:off x="601960" y="2920621"/>
              <a:ext cx="1883396" cy="1583139"/>
              <a:chOff x="601960" y="2920621"/>
              <a:chExt cx="1883396" cy="1583139"/>
            </a:xfrm>
          </p:grpSpPr>
          <p:sp>
            <p:nvSpPr>
              <p:cNvPr id="18" name="Summing Junction 23">
                <a:extLst>
                  <a:ext uri="{FF2B5EF4-FFF2-40B4-BE49-F238E27FC236}">
                    <a16:creationId xmlns:a16="http://schemas.microsoft.com/office/drawing/2014/main" id="{E3735268-286F-9BA3-028C-6264A776406A}"/>
                  </a:ext>
                </a:extLst>
              </p:cNvPr>
              <p:cNvSpPr/>
              <p:nvPr/>
            </p:nvSpPr>
            <p:spPr>
              <a:xfrm>
                <a:off x="709683" y="2920621"/>
                <a:ext cx="1667950" cy="1583139"/>
              </a:xfrm>
              <a:prstGeom prst="flowChartSummingJunction">
                <a:avLst/>
              </a:prstGeom>
              <a:solidFill>
                <a:srgbClr val="D84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sp>
            <p:nvSpPr>
              <p:cNvPr id="19" name="TextBox 18">
                <a:extLst>
                  <a:ext uri="{FF2B5EF4-FFF2-40B4-BE49-F238E27FC236}">
                    <a16:creationId xmlns:a16="http://schemas.microsoft.com/office/drawing/2014/main" id="{EF602AAB-87E8-E072-E48E-787C2BA384F9}"/>
                  </a:ext>
                </a:extLst>
              </p:cNvPr>
              <p:cNvSpPr txBox="1"/>
              <p:nvPr/>
            </p:nvSpPr>
            <p:spPr>
              <a:xfrm>
                <a:off x="1113753" y="2975213"/>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Primary Care</a:t>
                </a:r>
              </a:p>
            </p:txBody>
          </p:sp>
          <p:sp>
            <p:nvSpPr>
              <p:cNvPr id="20" name="TextBox 19">
                <a:extLst>
                  <a:ext uri="{FF2B5EF4-FFF2-40B4-BE49-F238E27FC236}">
                    <a16:creationId xmlns:a16="http://schemas.microsoft.com/office/drawing/2014/main" id="{47657E21-1EEC-8EEF-6518-4B00BFFB6F63}"/>
                  </a:ext>
                </a:extLst>
              </p:cNvPr>
              <p:cNvSpPr txBox="1"/>
              <p:nvPr/>
            </p:nvSpPr>
            <p:spPr>
              <a:xfrm>
                <a:off x="601960"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CFT teams</a:t>
                </a:r>
              </a:p>
            </p:txBody>
          </p:sp>
          <p:sp>
            <p:nvSpPr>
              <p:cNvPr id="21" name="TextBox 20">
                <a:extLst>
                  <a:ext uri="{FF2B5EF4-FFF2-40B4-BE49-F238E27FC236}">
                    <a16:creationId xmlns:a16="http://schemas.microsoft.com/office/drawing/2014/main" id="{43E514C1-6BB1-99EF-3E8D-3390362183F6}"/>
                  </a:ext>
                </a:extLst>
              </p:cNvPr>
              <p:cNvSpPr txBox="1"/>
              <p:nvPr/>
            </p:nvSpPr>
            <p:spPr>
              <a:xfrm>
                <a:off x="1625547"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Social care</a:t>
                </a:r>
              </a:p>
            </p:txBody>
          </p:sp>
          <p:sp>
            <p:nvSpPr>
              <p:cNvPr id="22" name="TextBox 21">
                <a:extLst>
                  <a:ext uri="{FF2B5EF4-FFF2-40B4-BE49-F238E27FC236}">
                    <a16:creationId xmlns:a16="http://schemas.microsoft.com/office/drawing/2014/main" id="{83B799B9-9225-BA87-7A67-13D706D1E84C}"/>
                  </a:ext>
                </a:extLst>
              </p:cNvPr>
              <p:cNvSpPr txBox="1"/>
              <p:nvPr/>
            </p:nvSpPr>
            <p:spPr>
              <a:xfrm>
                <a:off x="1113753" y="4005619"/>
                <a:ext cx="859809" cy="276999"/>
              </a:xfrm>
              <a:prstGeom prst="rect">
                <a:avLst/>
              </a:prstGeom>
              <a:noFill/>
            </p:spPr>
            <p:txBody>
              <a:bodyPr wrap="square" rtlCol="0">
                <a:spAutoFit/>
              </a:bodyPr>
              <a:lstStyle/>
              <a:p>
                <a:pPr algn="ctr" defTabSz="1371600"/>
                <a:r>
                  <a:rPr lang="en-GB" sz="2100">
                    <a:solidFill>
                      <a:prstClr val="white"/>
                    </a:solidFill>
                    <a:latin typeface="Aptos" panose="02110004020202020204"/>
                  </a:rPr>
                  <a:t>VCSE</a:t>
                </a:r>
              </a:p>
            </p:txBody>
          </p:sp>
        </p:grpSp>
        <p:sp>
          <p:nvSpPr>
            <p:cNvPr id="17" name="Oval 16">
              <a:extLst>
                <a:ext uri="{FF2B5EF4-FFF2-40B4-BE49-F238E27FC236}">
                  <a16:creationId xmlns:a16="http://schemas.microsoft.com/office/drawing/2014/main" id="{2A2FEB4C-F7C6-AD1B-B4C8-2B86D248B964}"/>
                </a:ext>
              </a:extLst>
            </p:cNvPr>
            <p:cNvSpPr/>
            <p:nvPr/>
          </p:nvSpPr>
          <p:spPr>
            <a:xfrm>
              <a:off x="1373060" y="3535611"/>
              <a:ext cx="341194"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grpSp>
      <p:grpSp>
        <p:nvGrpSpPr>
          <p:cNvPr id="32" name="Group 31">
            <a:extLst>
              <a:ext uri="{FF2B5EF4-FFF2-40B4-BE49-F238E27FC236}">
                <a16:creationId xmlns:a16="http://schemas.microsoft.com/office/drawing/2014/main" id="{B806A730-2D16-D0E0-085E-A2D125416EF5}"/>
              </a:ext>
            </a:extLst>
          </p:cNvPr>
          <p:cNvGrpSpPr/>
          <p:nvPr/>
        </p:nvGrpSpPr>
        <p:grpSpPr>
          <a:xfrm>
            <a:off x="6188044" y="3604921"/>
            <a:ext cx="2825095" cy="2374709"/>
            <a:chOff x="601960" y="2920621"/>
            <a:chExt cx="1883396" cy="1583139"/>
          </a:xfrm>
        </p:grpSpPr>
        <p:grpSp>
          <p:nvGrpSpPr>
            <p:cNvPr id="25" name="Group 24">
              <a:extLst>
                <a:ext uri="{FF2B5EF4-FFF2-40B4-BE49-F238E27FC236}">
                  <a16:creationId xmlns:a16="http://schemas.microsoft.com/office/drawing/2014/main" id="{BEA3DEF8-AA4D-9471-6770-1957D883B276}"/>
                </a:ext>
              </a:extLst>
            </p:cNvPr>
            <p:cNvGrpSpPr/>
            <p:nvPr/>
          </p:nvGrpSpPr>
          <p:grpSpPr>
            <a:xfrm>
              <a:off x="601960" y="2920621"/>
              <a:ext cx="1883396" cy="1583139"/>
              <a:chOff x="601960" y="2920621"/>
              <a:chExt cx="1883396" cy="1583139"/>
            </a:xfrm>
          </p:grpSpPr>
          <p:sp>
            <p:nvSpPr>
              <p:cNvPr id="27" name="Summing Junction 31">
                <a:extLst>
                  <a:ext uri="{FF2B5EF4-FFF2-40B4-BE49-F238E27FC236}">
                    <a16:creationId xmlns:a16="http://schemas.microsoft.com/office/drawing/2014/main" id="{CC08E5EC-8531-33FB-7F30-83C4D970EC27}"/>
                  </a:ext>
                </a:extLst>
              </p:cNvPr>
              <p:cNvSpPr/>
              <p:nvPr/>
            </p:nvSpPr>
            <p:spPr>
              <a:xfrm>
                <a:off x="709683" y="2920621"/>
                <a:ext cx="1667950" cy="1583139"/>
              </a:xfrm>
              <a:prstGeom prst="flowChartSummingJunction">
                <a:avLst/>
              </a:prstGeom>
              <a:solidFill>
                <a:srgbClr val="D84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sp>
            <p:nvSpPr>
              <p:cNvPr id="28" name="TextBox 27">
                <a:extLst>
                  <a:ext uri="{FF2B5EF4-FFF2-40B4-BE49-F238E27FC236}">
                    <a16:creationId xmlns:a16="http://schemas.microsoft.com/office/drawing/2014/main" id="{9CD026FD-525B-3A5B-77E9-CA2708533F21}"/>
                  </a:ext>
                </a:extLst>
              </p:cNvPr>
              <p:cNvSpPr txBox="1"/>
              <p:nvPr/>
            </p:nvSpPr>
            <p:spPr>
              <a:xfrm>
                <a:off x="1113753" y="2975213"/>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Primary Care</a:t>
                </a:r>
              </a:p>
            </p:txBody>
          </p:sp>
          <p:sp>
            <p:nvSpPr>
              <p:cNvPr id="29" name="TextBox 28">
                <a:extLst>
                  <a:ext uri="{FF2B5EF4-FFF2-40B4-BE49-F238E27FC236}">
                    <a16:creationId xmlns:a16="http://schemas.microsoft.com/office/drawing/2014/main" id="{EBD2B9E3-37AD-86FE-1069-1D3E3FC1B054}"/>
                  </a:ext>
                </a:extLst>
              </p:cNvPr>
              <p:cNvSpPr txBox="1"/>
              <p:nvPr/>
            </p:nvSpPr>
            <p:spPr>
              <a:xfrm>
                <a:off x="601960"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CFT teams</a:t>
                </a:r>
              </a:p>
            </p:txBody>
          </p:sp>
          <p:sp>
            <p:nvSpPr>
              <p:cNvPr id="30" name="TextBox 29">
                <a:extLst>
                  <a:ext uri="{FF2B5EF4-FFF2-40B4-BE49-F238E27FC236}">
                    <a16:creationId xmlns:a16="http://schemas.microsoft.com/office/drawing/2014/main" id="{1F0C2532-691B-5524-E5F4-7B864C00A202}"/>
                  </a:ext>
                </a:extLst>
              </p:cNvPr>
              <p:cNvSpPr txBox="1"/>
              <p:nvPr/>
            </p:nvSpPr>
            <p:spPr>
              <a:xfrm>
                <a:off x="1625547"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Social care</a:t>
                </a:r>
              </a:p>
            </p:txBody>
          </p:sp>
          <p:sp>
            <p:nvSpPr>
              <p:cNvPr id="31" name="TextBox 30">
                <a:extLst>
                  <a:ext uri="{FF2B5EF4-FFF2-40B4-BE49-F238E27FC236}">
                    <a16:creationId xmlns:a16="http://schemas.microsoft.com/office/drawing/2014/main" id="{07F1B2CD-FA0E-D0D0-8D45-7FB92E61B97C}"/>
                  </a:ext>
                </a:extLst>
              </p:cNvPr>
              <p:cNvSpPr txBox="1"/>
              <p:nvPr/>
            </p:nvSpPr>
            <p:spPr>
              <a:xfrm>
                <a:off x="1113753" y="4005619"/>
                <a:ext cx="859809" cy="276999"/>
              </a:xfrm>
              <a:prstGeom prst="rect">
                <a:avLst/>
              </a:prstGeom>
              <a:noFill/>
            </p:spPr>
            <p:txBody>
              <a:bodyPr wrap="square" rtlCol="0">
                <a:spAutoFit/>
              </a:bodyPr>
              <a:lstStyle/>
              <a:p>
                <a:pPr algn="ctr" defTabSz="1371600"/>
                <a:r>
                  <a:rPr lang="en-GB" sz="2100">
                    <a:solidFill>
                      <a:prstClr val="white"/>
                    </a:solidFill>
                    <a:latin typeface="Aptos" panose="02110004020202020204"/>
                  </a:rPr>
                  <a:t>VCSE</a:t>
                </a:r>
              </a:p>
            </p:txBody>
          </p:sp>
        </p:grpSp>
        <p:sp>
          <p:nvSpPr>
            <p:cNvPr id="26" name="Oval 25">
              <a:extLst>
                <a:ext uri="{FF2B5EF4-FFF2-40B4-BE49-F238E27FC236}">
                  <a16:creationId xmlns:a16="http://schemas.microsoft.com/office/drawing/2014/main" id="{76796494-8593-DA1F-312B-ABE8EA50C1FA}"/>
                </a:ext>
              </a:extLst>
            </p:cNvPr>
            <p:cNvSpPr/>
            <p:nvPr/>
          </p:nvSpPr>
          <p:spPr>
            <a:xfrm>
              <a:off x="1373060" y="3535611"/>
              <a:ext cx="341194"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grpSp>
      <p:grpSp>
        <p:nvGrpSpPr>
          <p:cNvPr id="41" name="Group 40">
            <a:extLst>
              <a:ext uri="{FF2B5EF4-FFF2-40B4-BE49-F238E27FC236}">
                <a16:creationId xmlns:a16="http://schemas.microsoft.com/office/drawing/2014/main" id="{57E6430A-55BF-7A44-8F5D-0A76219724F6}"/>
              </a:ext>
            </a:extLst>
          </p:cNvPr>
          <p:cNvGrpSpPr/>
          <p:nvPr/>
        </p:nvGrpSpPr>
        <p:grpSpPr>
          <a:xfrm>
            <a:off x="9146196" y="6069433"/>
            <a:ext cx="2825095" cy="2374709"/>
            <a:chOff x="601960" y="2920621"/>
            <a:chExt cx="1883396" cy="1583139"/>
          </a:xfrm>
        </p:grpSpPr>
        <p:grpSp>
          <p:nvGrpSpPr>
            <p:cNvPr id="34" name="Group 33">
              <a:extLst>
                <a:ext uri="{FF2B5EF4-FFF2-40B4-BE49-F238E27FC236}">
                  <a16:creationId xmlns:a16="http://schemas.microsoft.com/office/drawing/2014/main" id="{73C50527-C530-BAF8-345E-D22205F17D40}"/>
                </a:ext>
              </a:extLst>
            </p:cNvPr>
            <p:cNvGrpSpPr/>
            <p:nvPr/>
          </p:nvGrpSpPr>
          <p:grpSpPr>
            <a:xfrm>
              <a:off x="601960" y="2920621"/>
              <a:ext cx="1883396" cy="1583139"/>
              <a:chOff x="601960" y="2920621"/>
              <a:chExt cx="1883396" cy="1583139"/>
            </a:xfrm>
          </p:grpSpPr>
          <p:sp>
            <p:nvSpPr>
              <p:cNvPr id="36" name="Summing Junction 39">
                <a:extLst>
                  <a:ext uri="{FF2B5EF4-FFF2-40B4-BE49-F238E27FC236}">
                    <a16:creationId xmlns:a16="http://schemas.microsoft.com/office/drawing/2014/main" id="{06DD89F7-9AEF-D587-BE5D-8F740DC4BF6F}"/>
                  </a:ext>
                </a:extLst>
              </p:cNvPr>
              <p:cNvSpPr/>
              <p:nvPr/>
            </p:nvSpPr>
            <p:spPr>
              <a:xfrm>
                <a:off x="709683" y="2920621"/>
                <a:ext cx="1667950" cy="1583139"/>
              </a:xfrm>
              <a:prstGeom prst="flowChartSummingJunction">
                <a:avLst/>
              </a:prstGeom>
              <a:solidFill>
                <a:srgbClr val="D84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sp>
            <p:nvSpPr>
              <p:cNvPr id="37" name="TextBox 36">
                <a:extLst>
                  <a:ext uri="{FF2B5EF4-FFF2-40B4-BE49-F238E27FC236}">
                    <a16:creationId xmlns:a16="http://schemas.microsoft.com/office/drawing/2014/main" id="{41A22166-17CD-2470-19E3-BCE31863EA99}"/>
                  </a:ext>
                </a:extLst>
              </p:cNvPr>
              <p:cNvSpPr txBox="1"/>
              <p:nvPr/>
            </p:nvSpPr>
            <p:spPr>
              <a:xfrm>
                <a:off x="1113753" y="2975213"/>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Primary Care</a:t>
                </a:r>
              </a:p>
            </p:txBody>
          </p:sp>
          <p:sp>
            <p:nvSpPr>
              <p:cNvPr id="38" name="TextBox 37">
                <a:extLst>
                  <a:ext uri="{FF2B5EF4-FFF2-40B4-BE49-F238E27FC236}">
                    <a16:creationId xmlns:a16="http://schemas.microsoft.com/office/drawing/2014/main" id="{F0F06C3F-4A73-3D65-D871-D3D4E1D529C0}"/>
                  </a:ext>
                </a:extLst>
              </p:cNvPr>
              <p:cNvSpPr txBox="1"/>
              <p:nvPr/>
            </p:nvSpPr>
            <p:spPr>
              <a:xfrm>
                <a:off x="601960"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CFT teams</a:t>
                </a:r>
              </a:p>
            </p:txBody>
          </p:sp>
          <p:sp>
            <p:nvSpPr>
              <p:cNvPr id="39" name="TextBox 38">
                <a:extLst>
                  <a:ext uri="{FF2B5EF4-FFF2-40B4-BE49-F238E27FC236}">
                    <a16:creationId xmlns:a16="http://schemas.microsoft.com/office/drawing/2014/main" id="{227ECC6D-545A-F9B5-2733-820B3E232A3A}"/>
                  </a:ext>
                </a:extLst>
              </p:cNvPr>
              <p:cNvSpPr txBox="1"/>
              <p:nvPr/>
            </p:nvSpPr>
            <p:spPr>
              <a:xfrm>
                <a:off x="1625547"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Social care</a:t>
                </a:r>
              </a:p>
            </p:txBody>
          </p:sp>
          <p:sp>
            <p:nvSpPr>
              <p:cNvPr id="40" name="TextBox 39">
                <a:extLst>
                  <a:ext uri="{FF2B5EF4-FFF2-40B4-BE49-F238E27FC236}">
                    <a16:creationId xmlns:a16="http://schemas.microsoft.com/office/drawing/2014/main" id="{59A4F306-6989-F38B-396A-7B1B7E74FA0C}"/>
                  </a:ext>
                </a:extLst>
              </p:cNvPr>
              <p:cNvSpPr txBox="1"/>
              <p:nvPr/>
            </p:nvSpPr>
            <p:spPr>
              <a:xfrm>
                <a:off x="1113753" y="4005619"/>
                <a:ext cx="859809" cy="276999"/>
              </a:xfrm>
              <a:prstGeom prst="rect">
                <a:avLst/>
              </a:prstGeom>
              <a:noFill/>
            </p:spPr>
            <p:txBody>
              <a:bodyPr wrap="square" rtlCol="0">
                <a:spAutoFit/>
              </a:bodyPr>
              <a:lstStyle/>
              <a:p>
                <a:pPr algn="ctr" defTabSz="1371600"/>
                <a:r>
                  <a:rPr lang="en-GB" sz="2100">
                    <a:solidFill>
                      <a:prstClr val="white"/>
                    </a:solidFill>
                    <a:latin typeface="Aptos" panose="02110004020202020204"/>
                  </a:rPr>
                  <a:t>VCSE</a:t>
                </a:r>
              </a:p>
            </p:txBody>
          </p:sp>
        </p:grpSp>
        <p:sp>
          <p:nvSpPr>
            <p:cNvPr id="35" name="Oval 34">
              <a:extLst>
                <a:ext uri="{FF2B5EF4-FFF2-40B4-BE49-F238E27FC236}">
                  <a16:creationId xmlns:a16="http://schemas.microsoft.com/office/drawing/2014/main" id="{6A77C5F7-3CAE-67B8-AAC7-E23A1514CAB1}"/>
                </a:ext>
              </a:extLst>
            </p:cNvPr>
            <p:cNvSpPr/>
            <p:nvPr/>
          </p:nvSpPr>
          <p:spPr>
            <a:xfrm>
              <a:off x="1373060" y="3535611"/>
              <a:ext cx="341194"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grpSp>
      <p:grpSp>
        <p:nvGrpSpPr>
          <p:cNvPr id="50" name="Group 49">
            <a:extLst>
              <a:ext uri="{FF2B5EF4-FFF2-40B4-BE49-F238E27FC236}">
                <a16:creationId xmlns:a16="http://schemas.microsoft.com/office/drawing/2014/main" id="{C96D634F-76A9-692A-94D7-40BF06CF51A1}"/>
              </a:ext>
            </a:extLst>
          </p:cNvPr>
          <p:cNvGrpSpPr/>
          <p:nvPr/>
        </p:nvGrpSpPr>
        <p:grpSpPr>
          <a:xfrm>
            <a:off x="11971290" y="3606838"/>
            <a:ext cx="2825095" cy="2374709"/>
            <a:chOff x="601960" y="2920621"/>
            <a:chExt cx="1883396" cy="1583139"/>
          </a:xfrm>
        </p:grpSpPr>
        <p:grpSp>
          <p:nvGrpSpPr>
            <p:cNvPr id="43" name="Group 42">
              <a:extLst>
                <a:ext uri="{FF2B5EF4-FFF2-40B4-BE49-F238E27FC236}">
                  <a16:creationId xmlns:a16="http://schemas.microsoft.com/office/drawing/2014/main" id="{F6A5F8EF-02B6-7FF3-E806-268761394E8C}"/>
                </a:ext>
              </a:extLst>
            </p:cNvPr>
            <p:cNvGrpSpPr/>
            <p:nvPr/>
          </p:nvGrpSpPr>
          <p:grpSpPr>
            <a:xfrm>
              <a:off x="601960" y="2920621"/>
              <a:ext cx="1883396" cy="1583139"/>
              <a:chOff x="601960" y="2920621"/>
              <a:chExt cx="1883396" cy="1583139"/>
            </a:xfrm>
          </p:grpSpPr>
          <p:sp>
            <p:nvSpPr>
              <p:cNvPr id="45" name="Summing Junction 47">
                <a:extLst>
                  <a:ext uri="{FF2B5EF4-FFF2-40B4-BE49-F238E27FC236}">
                    <a16:creationId xmlns:a16="http://schemas.microsoft.com/office/drawing/2014/main" id="{D80C6278-F58F-5FE7-1AE1-0909DB088198}"/>
                  </a:ext>
                </a:extLst>
              </p:cNvPr>
              <p:cNvSpPr/>
              <p:nvPr/>
            </p:nvSpPr>
            <p:spPr>
              <a:xfrm>
                <a:off x="709683" y="2920621"/>
                <a:ext cx="1667950" cy="1583139"/>
              </a:xfrm>
              <a:prstGeom prst="flowChartSummingJunction">
                <a:avLst/>
              </a:prstGeom>
              <a:solidFill>
                <a:srgbClr val="D84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sp>
            <p:nvSpPr>
              <p:cNvPr id="46" name="TextBox 45">
                <a:extLst>
                  <a:ext uri="{FF2B5EF4-FFF2-40B4-BE49-F238E27FC236}">
                    <a16:creationId xmlns:a16="http://schemas.microsoft.com/office/drawing/2014/main" id="{6A4803C8-876A-D7D6-668B-C8A81AEA3ED2}"/>
                  </a:ext>
                </a:extLst>
              </p:cNvPr>
              <p:cNvSpPr txBox="1"/>
              <p:nvPr/>
            </p:nvSpPr>
            <p:spPr>
              <a:xfrm>
                <a:off x="1113753" y="2975213"/>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Primary Care</a:t>
                </a:r>
              </a:p>
            </p:txBody>
          </p:sp>
          <p:sp>
            <p:nvSpPr>
              <p:cNvPr id="47" name="TextBox 46">
                <a:extLst>
                  <a:ext uri="{FF2B5EF4-FFF2-40B4-BE49-F238E27FC236}">
                    <a16:creationId xmlns:a16="http://schemas.microsoft.com/office/drawing/2014/main" id="{403358F1-6605-3060-75C5-FCA64F0D416D}"/>
                  </a:ext>
                </a:extLst>
              </p:cNvPr>
              <p:cNvSpPr txBox="1"/>
              <p:nvPr/>
            </p:nvSpPr>
            <p:spPr>
              <a:xfrm>
                <a:off x="601960"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CFT teams</a:t>
                </a:r>
              </a:p>
            </p:txBody>
          </p:sp>
          <p:sp>
            <p:nvSpPr>
              <p:cNvPr id="48" name="TextBox 47">
                <a:extLst>
                  <a:ext uri="{FF2B5EF4-FFF2-40B4-BE49-F238E27FC236}">
                    <a16:creationId xmlns:a16="http://schemas.microsoft.com/office/drawing/2014/main" id="{CB9B8679-C8B2-47BE-FF34-CE596AA41542}"/>
                  </a:ext>
                </a:extLst>
              </p:cNvPr>
              <p:cNvSpPr txBox="1"/>
              <p:nvPr/>
            </p:nvSpPr>
            <p:spPr>
              <a:xfrm>
                <a:off x="1625547"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Social care</a:t>
                </a:r>
              </a:p>
            </p:txBody>
          </p:sp>
          <p:sp>
            <p:nvSpPr>
              <p:cNvPr id="49" name="TextBox 48">
                <a:extLst>
                  <a:ext uri="{FF2B5EF4-FFF2-40B4-BE49-F238E27FC236}">
                    <a16:creationId xmlns:a16="http://schemas.microsoft.com/office/drawing/2014/main" id="{4867E85B-EAD4-BD1A-4D36-28CCAAADD1CE}"/>
                  </a:ext>
                </a:extLst>
              </p:cNvPr>
              <p:cNvSpPr txBox="1"/>
              <p:nvPr/>
            </p:nvSpPr>
            <p:spPr>
              <a:xfrm>
                <a:off x="1113753" y="4005619"/>
                <a:ext cx="859809" cy="276999"/>
              </a:xfrm>
              <a:prstGeom prst="rect">
                <a:avLst/>
              </a:prstGeom>
              <a:noFill/>
            </p:spPr>
            <p:txBody>
              <a:bodyPr wrap="square" rtlCol="0">
                <a:spAutoFit/>
              </a:bodyPr>
              <a:lstStyle/>
              <a:p>
                <a:pPr algn="ctr" defTabSz="1371600"/>
                <a:r>
                  <a:rPr lang="en-GB" sz="2100">
                    <a:solidFill>
                      <a:prstClr val="white"/>
                    </a:solidFill>
                    <a:latin typeface="Aptos" panose="02110004020202020204"/>
                  </a:rPr>
                  <a:t>VCSE</a:t>
                </a:r>
              </a:p>
            </p:txBody>
          </p:sp>
        </p:grpSp>
        <p:sp>
          <p:nvSpPr>
            <p:cNvPr id="44" name="Oval 43">
              <a:extLst>
                <a:ext uri="{FF2B5EF4-FFF2-40B4-BE49-F238E27FC236}">
                  <a16:creationId xmlns:a16="http://schemas.microsoft.com/office/drawing/2014/main" id="{AF2B5A90-028D-B4CD-F7A3-AB1C9CEEF2A2}"/>
                </a:ext>
              </a:extLst>
            </p:cNvPr>
            <p:cNvSpPr/>
            <p:nvPr/>
          </p:nvSpPr>
          <p:spPr>
            <a:xfrm>
              <a:off x="1373060" y="3535611"/>
              <a:ext cx="341194"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grpSp>
      <p:grpSp>
        <p:nvGrpSpPr>
          <p:cNvPr id="59" name="Group 58">
            <a:extLst>
              <a:ext uri="{FF2B5EF4-FFF2-40B4-BE49-F238E27FC236}">
                <a16:creationId xmlns:a16="http://schemas.microsoft.com/office/drawing/2014/main" id="{43E10091-5047-C32B-E716-22FC36C54DB8}"/>
              </a:ext>
            </a:extLst>
          </p:cNvPr>
          <p:cNvGrpSpPr/>
          <p:nvPr/>
        </p:nvGrpSpPr>
        <p:grpSpPr>
          <a:xfrm>
            <a:off x="14796384" y="6060458"/>
            <a:ext cx="2825095" cy="2374709"/>
            <a:chOff x="601960" y="2920621"/>
            <a:chExt cx="1883396" cy="1583139"/>
          </a:xfrm>
        </p:grpSpPr>
        <p:grpSp>
          <p:nvGrpSpPr>
            <p:cNvPr id="52" name="Group 51">
              <a:extLst>
                <a:ext uri="{FF2B5EF4-FFF2-40B4-BE49-F238E27FC236}">
                  <a16:creationId xmlns:a16="http://schemas.microsoft.com/office/drawing/2014/main" id="{CEDAB8BF-F00C-59B6-893B-E7A4F6B50A02}"/>
                </a:ext>
              </a:extLst>
            </p:cNvPr>
            <p:cNvGrpSpPr/>
            <p:nvPr/>
          </p:nvGrpSpPr>
          <p:grpSpPr>
            <a:xfrm>
              <a:off x="601960" y="2920621"/>
              <a:ext cx="1883396" cy="1583139"/>
              <a:chOff x="601960" y="2920621"/>
              <a:chExt cx="1883396" cy="1583139"/>
            </a:xfrm>
          </p:grpSpPr>
          <p:sp>
            <p:nvSpPr>
              <p:cNvPr id="54" name="Summing Junction 55">
                <a:extLst>
                  <a:ext uri="{FF2B5EF4-FFF2-40B4-BE49-F238E27FC236}">
                    <a16:creationId xmlns:a16="http://schemas.microsoft.com/office/drawing/2014/main" id="{454BB059-2EB8-F8FC-769B-2541FC3B2B5A}"/>
                  </a:ext>
                </a:extLst>
              </p:cNvPr>
              <p:cNvSpPr/>
              <p:nvPr/>
            </p:nvSpPr>
            <p:spPr>
              <a:xfrm>
                <a:off x="709683" y="2920621"/>
                <a:ext cx="1667950" cy="1583139"/>
              </a:xfrm>
              <a:prstGeom prst="flowChartSummingJunction">
                <a:avLst/>
              </a:prstGeom>
              <a:solidFill>
                <a:srgbClr val="D846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sp>
            <p:nvSpPr>
              <p:cNvPr id="55" name="TextBox 54">
                <a:extLst>
                  <a:ext uri="{FF2B5EF4-FFF2-40B4-BE49-F238E27FC236}">
                    <a16:creationId xmlns:a16="http://schemas.microsoft.com/office/drawing/2014/main" id="{31CCBE6E-D556-C1F4-2F8C-DEDF72AFA7A5}"/>
                  </a:ext>
                </a:extLst>
              </p:cNvPr>
              <p:cNvSpPr txBox="1"/>
              <p:nvPr/>
            </p:nvSpPr>
            <p:spPr>
              <a:xfrm>
                <a:off x="1113753" y="2975213"/>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Primary Care</a:t>
                </a:r>
              </a:p>
            </p:txBody>
          </p:sp>
          <p:sp>
            <p:nvSpPr>
              <p:cNvPr id="56" name="TextBox 55">
                <a:extLst>
                  <a:ext uri="{FF2B5EF4-FFF2-40B4-BE49-F238E27FC236}">
                    <a16:creationId xmlns:a16="http://schemas.microsoft.com/office/drawing/2014/main" id="{500EC06D-7B2A-B83E-870E-5383ECD9DC67}"/>
                  </a:ext>
                </a:extLst>
              </p:cNvPr>
              <p:cNvSpPr txBox="1"/>
              <p:nvPr/>
            </p:nvSpPr>
            <p:spPr>
              <a:xfrm>
                <a:off x="601960"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CFT teams</a:t>
                </a:r>
              </a:p>
            </p:txBody>
          </p:sp>
          <p:sp>
            <p:nvSpPr>
              <p:cNvPr id="57" name="TextBox 56">
                <a:extLst>
                  <a:ext uri="{FF2B5EF4-FFF2-40B4-BE49-F238E27FC236}">
                    <a16:creationId xmlns:a16="http://schemas.microsoft.com/office/drawing/2014/main" id="{60CA4E22-B532-3B8E-65D9-8B5809004E38}"/>
                  </a:ext>
                </a:extLst>
              </p:cNvPr>
              <p:cNvSpPr txBox="1"/>
              <p:nvPr/>
            </p:nvSpPr>
            <p:spPr>
              <a:xfrm>
                <a:off x="1625547" y="3429000"/>
                <a:ext cx="859809" cy="492443"/>
              </a:xfrm>
              <a:prstGeom prst="rect">
                <a:avLst/>
              </a:prstGeom>
              <a:noFill/>
            </p:spPr>
            <p:txBody>
              <a:bodyPr wrap="square" rtlCol="0">
                <a:spAutoFit/>
              </a:bodyPr>
              <a:lstStyle/>
              <a:p>
                <a:pPr algn="ctr" defTabSz="1371600"/>
                <a:r>
                  <a:rPr lang="en-GB" sz="2100">
                    <a:solidFill>
                      <a:prstClr val="white"/>
                    </a:solidFill>
                    <a:latin typeface="Aptos" panose="02110004020202020204"/>
                  </a:rPr>
                  <a:t>Social care</a:t>
                </a:r>
              </a:p>
            </p:txBody>
          </p:sp>
          <p:sp>
            <p:nvSpPr>
              <p:cNvPr id="58" name="TextBox 57">
                <a:extLst>
                  <a:ext uri="{FF2B5EF4-FFF2-40B4-BE49-F238E27FC236}">
                    <a16:creationId xmlns:a16="http://schemas.microsoft.com/office/drawing/2014/main" id="{6074FD6A-171C-590D-CFF9-DCB7B0F5696F}"/>
                  </a:ext>
                </a:extLst>
              </p:cNvPr>
              <p:cNvSpPr txBox="1"/>
              <p:nvPr/>
            </p:nvSpPr>
            <p:spPr>
              <a:xfrm>
                <a:off x="1113753" y="4005619"/>
                <a:ext cx="859809" cy="276999"/>
              </a:xfrm>
              <a:prstGeom prst="rect">
                <a:avLst/>
              </a:prstGeom>
              <a:noFill/>
            </p:spPr>
            <p:txBody>
              <a:bodyPr wrap="square" rtlCol="0">
                <a:spAutoFit/>
              </a:bodyPr>
              <a:lstStyle/>
              <a:p>
                <a:pPr algn="ctr" defTabSz="1371600"/>
                <a:r>
                  <a:rPr lang="en-GB" sz="2100">
                    <a:solidFill>
                      <a:prstClr val="white"/>
                    </a:solidFill>
                    <a:latin typeface="Aptos" panose="02110004020202020204"/>
                  </a:rPr>
                  <a:t>VCSE</a:t>
                </a:r>
              </a:p>
            </p:txBody>
          </p:sp>
        </p:grpSp>
        <p:sp>
          <p:nvSpPr>
            <p:cNvPr id="53" name="Oval 52">
              <a:extLst>
                <a:ext uri="{FF2B5EF4-FFF2-40B4-BE49-F238E27FC236}">
                  <a16:creationId xmlns:a16="http://schemas.microsoft.com/office/drawing/2014/main" id="{A049E500-B3BD-641F-419C-4984BB99B132}"/>
                </a:ext>
              </a:extLst>
            </p:cNvPr>
            <p:cNvSpPr/>
            <p:nvPr/>
          </p:nvSpPr>
          <p:spPr>
            <a:xfrm>
              <a:off x="1373060" y="3535611"/>
              <a:ext cx="341194" cy="3411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prstClr val="white"/>
                </a:solidFill>
                <a:latin typeface="Aptos" panose="02110004020202020204"/>
              </a:endParaRPr>
            </a:p>
          </p:txBody>
        </p:sp>
      </p:grpSp>
      <p:sp>
        <p:nvSpPr>
          <p:cNvPr id="61" name="Rectangle 60">
            <a:extLst>
              <a:ext uri="{FF2B5EF4-FFF2-40B4-BE49-F238E27FC236}">
                <a16:creationId xmlns:a16="http://schemas.microsoft.com/office/drawing/2014/main" id="{3E082B10-5F78-6358-D16B-D303A8D0B058}"/>
              </a:ext>
            </a:extLst>
          </p:cNvPr>
          <p:cNvSpPr/>
          <p:nvPr/>
        </p:nvSpPr>
        <p:spPr>
          <a:xfrm>
            <a:off x="4299045" y="2460940"/>
            <a:ext cx="8439933" cy="713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r>
              <a:rPr lang="en-GB" sz="2700">
                <a:solidFill>
                  <a:prstClr val="white"/>
                </a:solidFill>
                <a:latin typeface="Aptos" panose="02110004020202020204"/>
              </a:rPr>
              <a:t>Central ICA Senior Leadership Team</a:t>
            </a:r>
          </a:p>
        </p:txBody>
      </p:sp>
      <p:sp>
        <p:nvSpPr>
          <p:cNvPr id="65" name="TextBox 64">
            <a:extLst>
              <a:ext uri="{FF2B5EF4-FFF2-40B4-BE49-F238E27FC236}">
                <a16:creationId xmlns:a16="http://schemas.microsoft.com/office/drawing/2014/main" id="{847C9B42-1D44-29F6-7CC6-47189FC289EF}"/>
              </a:ext>
            </a:extLst>
          </p:cNvPr>
          <p:cNvSpPr txBox="1"/>
          <p:nvPr/>
        </p:nvSpPr>
        <p:spPr>
          <a:xfrm>
            <a:off x="2307608" y="9495792"/>
            <a:ext cx="15820812" cy="507831"/>
          </a:xfrm>
          <a:prstGeom prst="rect">
            <a:avLst/>
          </a:prstGeom>
          <a:noFill/>
        </p:spPr>
        <p:txBody>
          <a:bodyPr wrap="square" lIns="91440" tIns="45720" rIns="91440" bIns="45720" rtlCol="0" anchor="t">
            <a:spAutoFit/>
          </a:bodyPr>
          <a:lstStyle/>
          <a:p>
            <a:pPr defTabSz="1371600"/>
            <a:r>
              <a:rPr lang="en-GB" sz="2700" b="1">
                <a:solidFill>
                  <a:prstClr val="black"/>
                </a:solidFill>
                <a:latin typeface="Aptos" panose="02110004020202020204"/>
              </a:rPr>
              <a:t>= Neighbourhood Leadership Team </a:t>
            </a:r>
            <a:r>
              <a:rPr lang="en-GB" sz="2700">
                <a:solidFill>
                  <a:prstClr val="black"/>
                </a:solidFill>
                <a:latin typeface="Aptos" panose="02110004020202020204"/>
              </a:rPr>
              <a:t>drawn from the partners supported by a </a:t>
            </a:r>
            <a:r>
              <a:rPr lang="en-GB" sz="2700" b="1">
                <a:solidFill>
                  <a:prstClr val="black"/>
                </a:solidFill>
                <a:latin typeface="Aptos" panose="02110004020202020204"/>
              </a:rPr>
              <a:t>Neighbourhood Facilitator</a:t>
            </a:r>
          </a:p>
        </p:txBody>
      </p:sp>
      <p:sp>
        <p:nvSpPr>
          <p:cNvPr id="67" name="TextBox 66">
            <a:extLst>
              <a:ext uri="{FF2B5EF4-FFF2-40B4-BE49-F238E27FC236}">
                <a16:creationId xmlns:a16="http://schemas.microsoft.com/office/drawing/2014/main" id="{E257EC1F-1722-BF0D-CA55-C6642E136518}"/>
              </a:ext>
            </a:extLst>
          </p:cNvPr>
          <p:cNvSpPr txBox="1"/>
          <p:nvPr/>
        </p:nvSpPr>
        <p:spPr>
          <a:xfrm>
            <a:off x="1336808" y="5991539"/>
            <a:ext cx="1957355" cy="507831"/>
          </a:xfrm>
          <a:prstGeom prst="rect">
            <a:avLst/>
          </a:prstGeom>
          <a:noFill/>
        </p:spPr>
        <p:txBody>
          <a:bodyPr wrap="square" rtlCol="0">
            <a:spAutoFit/>
          </a:bodyPr>
          <a:lstStyle/>
          <a:p>
            <a:pPr algn="ctr" defTabSz="1371600"/>
            <a:r>
              <a:rPr lang="en-GB" sz="2700" err="1">
                <a:solidFill>
                  <a:prstClr val="black"/>
                </a:solidFill>
                <a:latin typeface="Aptos" panose="02110004020202020204"/>
              </a:rPr>
              <a:t>Arbennek</a:t>
            </a:r>
            <a:endParaRPr lang="en-GB" sz="2700">
              <a:solidFill>
                <a:prstClr val="black"/>
              </a:solidFill>
              <a:latin typeface="Aptos" panose="02110004020202020204"/>
            </a:endParaRPr>
          </a:p>
        </p:txBody>
      </p:sp>
      <p:sp>
        <p:nvSpPr>
          <p:cNvPr id="69" name="TextBox 68">
            <a:extLst>
              <a:ext uri="{FF2B5EF4-FFF2-40B4-BE49-F238E27FC236}">
                <a16:creationId xmlns:a16="http://schemas.microsoft.com/office/drawing/2014/main" id="{96760B87-CA09-407A-DA5D-09568D8AA65D}"/>
              </a:ext>
            </a:extLst>
          </p:cNvPr>
          <p:cNvSpPr txBox="1"/>
          <p:nvPr/>
        </p:nvSpPr>
        <p:spPr>
          <a:xfrm>
            <a:off x="3961138" y="8468732"/>
            <a:ext cx="1628714" cy="507831"/>
          </a:xfrm>
          <a:prstGeom prst="rect">
            <a:avLst/>
          </a:prstGeom>
          <a:noFill/>
        </p:spPr>
        <p:txBody>
          <a:bodyPr wrap="square" rtlCol="0">
            <a:spAutoFit/>
          </a:bodyPr>
          <a:lstStyle/>
          <a:p>
            <a:pPr algn="ctr" defTabSz="1371600"/>
            <a:r>
              <a:rPr lang="en-GB" sz="2700">
                <a:solidFill>
                  <a:prstClr val="black"/>
                </a:solidFill>
                <a:latin typeface="Aptos" panose="02110004020202020204"/>
              </a:rPr>
              <a:t>Coastal</a:t>
            </a:r>
          </a:p>
        </p:txBody>
      </p:sp>
      <p:sp>
        <p:nvSpPr>
          <p:cNvPr id="71" name="TextBox 70">
            <a:extLst>
              <a:ext uri="{FF2B5EF4-FFF2-40B4-BE49-F238E27FC236}">
                <a16:creationId xmlns:a16="http://schemas.microsoft.com/office/drawing/2014/main" id="{60EE41E9-999C-A81C-EBC6-E8DFA94AF58A}"/>
              </a:ext>
            </a:extLst>
          </p:cNvPr>
          <p:cNvSpPr txBox="1"/>
          <p:nvPr/>
        </p:nvSpPr>
        <p:spPr>
          <a:xfrm>
            <a:off x="6701636" y="5991539"/>
            <a:ext cx="1760129" cy="923330"/>
          </a:xfrm>
          <a:prstGeom prst="rect">
            <a:avLst/>
          </a:prstGeom>
          <a:noFill/>
        </p:spPr>
        <p:txBody>
          <a:bodyPr wrap="square" rtlCol="0">
            <a:spAutoFit/>
          </a:bodyPr>
          <a:lstStyle/>
          <a:p>
            <a:pPr defTabSz="1371600"/>
            <a:r>
              <a:rPr lang="en-GB" sz="2700">
                <a:solidFill>
                  <a:prstClr val="black"/>
                </a:solidFill>
                <a:latin typeface="Aptos" panose="02110004020202020204"/>
              </a:rPr>
              <a:t>Falmouth &amp; Penryn</a:t>
            </a:r>
          </a:p>
        </p:txBody>
      </p:sp>
      <p:sp>
        <p:nvSpPr>
          <p:cNvPr id="73" name="TextBox 72">
            <a:extLst>
              <a:ext uri="{FF2B5EF4-FFF2-40B4-BE49-F238E27FC236}">
                <a16:creationId xmlns:a16="http://schemas.microsoft.com/office/drawing/2014/main" id="{BB391E61-3C07-6362-F6C6-6DFB394583C2}"/>
              </a:ext>
            </a:extLst>
          </p:cNvPr>
          <p:cNvSpPr txBox="1"/>
          <p:nvPr/>
        </p:nvSpPr>
        <p:spPr>
          <a:xfrm>
            <a:off x="9530038" y="8449115"/>
            <a:ext cx="2057405" cy="507831"/>
          </a:xfrm>
          <a:prstGeom prst="rect">
            <a:avLst/>
          </a:prstGeom>
          <a:noFill/>
        </p:spPr>
        <p:txBody>
          <a:bodyPr wrap="square" rtlCol="0">
            <a:spAutoFit/>
          </a:bodyPr>
          <a:lstStyle/>
          <a:p>
            <a:pPr algn="ctr" defTabSz="1371600"/>
            <a:r>
              <a:rPr lang="en-GB" sz="2700">
                <a:solidFill>
                  <a:prstClr val="black"/>
                </a:solidFill>
                <a:latin typeface="Aptos" panose="02110004020202020204"/>
              </a:rPr>
              <a:t>St Austell</a:t>
            </a:r>
          </a:p>
        </p:txBody>
      </p:sp>
      <p:sp>
        <p:nvSpPr>
          <p:cNvPr id="75" name="TextBox 74">
            <a:extLst>
              <a:ext uri="{FF2B5EF4-FFF2-40B4-BE49-F238E27FC236}">
                <a16:creationId xmlns:a16="http://schemas.microsoft.com/office/drawing/2014/main" id="{CBCAE8A3-9A25-1768-6557-956D78A74DDA}"/>
              </a:ext>
            </a:extLst>
          </p:cNvPr>
          <p:cNvSpPr txBox="1"/>
          <p:nvPr/>
        </p:nvSpPr>
        <p:spPr>
          <a:xfrm>
            <a:off x="12571121" y="6069200"/>
            <a:ext cx="1628714" cy="507831"/>
          </a:xfrm>
          <a:prstGeom prst="rect">
            <a:avLst/>
          </a:prstGeom>
          <a:noFill/>
        </p:spPr>
        <p:txBody>
          <a:bodyPr wrap="square" rtlCol="0">
            <a:spAutoFit/>
          </a:bodyPr>
          <a:lstStyle/>
          <a:p>
            <a:pPr algn="ctr" defTabSz="1371600"/>
            <a:r>
              <a:rPr lang="en-GB" sz="2700">
                <a:solidFill>
                  <a:prstClr val="black"/>
                </a:solidFill>
                <a:latin typeface="Aptos" panose="02110004020202020204"/>
              </a:rPr>
              <a:t>Truro</a:t>
            </a:r>
          </a:p>
        </p:txBody>
      </p:sp>
      <p:sp>
        <p:nvSpPr>
          <p:cNvPr id="77" name="TextBox 76">
            <a:extLst>
              <a:ext uri="{FF2B5EF4-FFF2-40B4-BE49-F238E27FC236}">
                <a16:creationId xmlns:a16="http://schemas.microsoft.com/office/drawing/2014/main" id="{40D7C057-A483-86D8-5B2E-6BEDB9B198D7}"/>
              </a:ext>
            </a:extLst>
          </p:cNvPr>
          <p:cNvSpPr txBox="1"/>
          <p:nvPr/>
        </p:nvSpPr>
        <p:spPr>
          <a:xfrm>
            <a:off x="15239474" y="8468732"/>
            <a:ext cx="1938909" cy="507831"/>
          </a:xfrm>
          <a:prstGeom prst="rect">
            <a:avLst/>
          </a:prstGeom>
          <a:noFill/>
        </p:spPr>
        <p:txBody>
          <a:bodyPr wrap="square" rtlCol="0">
            <a:spAutoFit/>
          </a:bodyPr>
          <a:lstStyle/>
          <a:p>
            <a:pPr algn="ctr" defTabSz="1371600"/>
            <a:r>
              <a:rPr lang="en-GB" sz="2700">
                <a:solidFill>
                  <a:prstClr val="black"/>
                </a:solidFill>
                <a:latin typeface="Aptos" panose="02110004020202020204"/>
              </a:rPr>
              <a:t>Watergate</a:t>
            </a:r>
          </a:p>
        </p:txBody>
      </p:sp>
      <p:sp>
        <p:nvSpPr>
          <p:cNvPr id="78" name="Oval 77">
            <a:extLst>
              <a:ext uri="{FF2B5EF4-FFF2-40B4-BE49-F238E27FC236}">
                <a16:creationId xmlns:a16="http://schemas.microsoft.com/office/drawing/2014/main" id="{038B7A95-9354-51D1-F819-5FF649D07F54}"/>
              </a:ext>
            </a:extLst>
          </p:cNvPr>
          <p:cNvSpPr/>
          <p:nvPr/>
        </p:nvSpPr>
        <p:spPr>
          <a:xfrm>
            <a:off x="1791533" y="9501517"/>
            <a:ext cx="511791" cy="5117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828800" rtl="0" eaLnBrk="1" latinLnBrk="0" hangingPunct="1">
              <a:defRPr sz="3600" kern="1200">
                <a:solidFill>
                  <a:schemeClr val="lt1"/>
                </a:solidFill>
                <a:latin typeface="+mn-lt"/>
                <a:ea typeface="+mn-ea"/>
                <a:cs typeface="+mn-cs"/>
              </a:defRPr>
            </a:lvl1pPr>
            <a:lvl2pPr marL="914400" algn="l" defTabSz="1828800" rtl="0" eaLnBrk="1" latinLnBrk="0" hangingPunct="1">
              <a:defRPr sz="3600" kern="1200">
                <a:solidFill>
                  <a:schemeClr val="lt1"/>
                </a:solidFill>
                <a:latin typeface="+mn-lt"/>
                <a:ea typeface="+mn-ea"/>
                <a:cs typeface="+mn-cs"/>
              </a:defRPr>
            </a:lvl2pPr>
            <a:lvl3pPr marL="1828800" algn="l" defTabSz="1828800" rtl="0" eaLnBrk="1" latinLnBrk="0" hangingPunct="1">
              <a:defRPr sz="3600" kern="1200">
                <a:solidFill>
                  <a:schemeClr val="lt1"/>
                </a:solidFill>
                <a:latin typeface="+mn-lt"/>
                <a:ea typeface="+mn-ea"/>
                <a:cs typeface="+mn-cs"/>
              </a:defRPr>
            </a:lvl3pPr>
            <a:lvl4pPr marL="2743200" algn="l" defTabSz="1828800" rtl="0" eaLnBrk="1" latinLnBrk="0" hangingPunct="1">
              <a:defRPr sz="3600" kern="1200">
                <a:solidFill>
                  <a:schemeClr val="lt1"/>
                </a:solidFill>
                <a:latin typeface="+mn-lt"/>
                <a:ea typeface="+mn-ea"/>
                <a:cs typeface="+mn-cs"/>
              </a:defRPr>
            </a:lvl4pPr>
            <a:lvl5pPr marL="3657600" algn="l" defTabSz="1828800" rtl="0" eaLnBrk="1" latinLnBrk="0" hangingPunct="1">
              <a:defRPr sz="3600" kern="1200">
                <a:solidFill>
                  <a:schemeClr val="lt1"/>
                </a:solidFill>
                <a:latin typeface="+mn-lt"/>
                <a:ea typeface="+mn-ea"/>
                <a:cs typeface="+mn-cs"/>
              </a:defRPr>
            </a:lvl5pPr>
            <a:lvl6pPr marL="4572000" algn="l" defTabSz="1828800" rtl="0" eaLnBrk="1" latinLnBrk="0" hangingPunct="1">
              <a:defRPr sz="3600" kern="1200">
                <a:solidFill>
                  <a:schemeClr val="lt1"/>
                </a:solidFill>
                <a:latin typeface="+mn-lt"/>
                <a:ea typeface="+mn-ea"/>
                <a:cs typeface="+mn-cs"/>
              </a:defRPr>
            </a:lvl6pPr>
            <a:lvl7pPr marL="5486400" algn="l" defTabSz="1828800" rtl="0" eaLnBrk="1" latinLnBrk="0" hangingPunct="1">
              <a:defRPr sz="3600" kern="1200">
                <a:solidFill>
                  <a:schemeClr val="lt1"/>
                </a:solidFill>
                <a:latin typeface="+mn-lt"/>
                <a:ea typeface="+mn-ea"/>
                <a:cs typeface="+mn-cs"/>
              </a:defRPr>
            </a:lvl7pPr>
            <a:lvl8pPr marL="6400800" algn="l" defTabSz="1828800" rtl="0" eaLnBrk="1" latinLnBrk="0" hangingPunct="1">
              <a:defRPr sz="3600" kern="1200">
                <a:solidFill>
                  <a:schemeClr val="lt1"/>
                </a:solidFill>
                <a:latin typeface="+mn-lt"/>
                <a:ea typeface="+mn-ea"/>
                <a:cs typeface="+mn-cs"/>
              </a:defRPr>
            </a:lvl8pPr>
            <a:lvl9pPr marL="7315200" algn="l" defTabSz="1828800" rtl="0" eaLnBrk="1" latinLnBrk="0" hangingPunct="1">
              <a:defRPr sz="3600" kern="1200">
                <a:solidFill>
                  <a:schemeClr val="lt1"/>
                </a:solidFill>
                <a:latin typeface="+mn-lt"/>
                <a:ea typeface="+mn-ea"/>
                <a:cs typeface="+mn-cs"/>
              </a:defRPr>
            </a:lvl9pPr>
          </a:lstStyle>
          <a:p>
            <a:pPr algn="ctr" defTabSz="1371600"/>
            <a:endParaRPr lang="en-GB" sz="2700">
              <a:solidFill>
                <a:prstClr val="white"/>
              </a:solidFill>
              <a:latin typeface="Aptos" panose="02110004020202020204"/>
            </a:endParaRPr>
          </a:p>
        </p:txBody>
      </p:sp>
    </p:spTree>
    <p:extLst>
      <p:ext uri="{BB962C8B-B14F-4D97-AF65-F5344CB8AC3E}">
        <p14:creationId xmlns:p14="http://schemas.microsoft.com/office/powerpoint/2010/main" val="408241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lstStyle/>
          <a:p>
            <a:r>
              <a:rPr lang="en-GB"/>
              <a:t>Roadmap for Devon’s Neighbourhood Health Services Summary</a:t>
            </a:r>
          </a:p>
        </p:txBody>
      </p:sp>
      <p:graphicFrame>
        <p:nvGraphicFramePr>
          <p:cNvPr id="6" name="Content Placeholder 5">
            <a:extLst>
              <a:ext uri="{FF2B5EF4-FFF2-40B4-BE49-F238E27FC236}">
                <a16:creationId xmlns:a16="http://schemas.microsoft.com/office/drawing/2014/main" id="{BBCDC3F9-D17C-E024-695E-6C4A23E26D01}"/>
              </a:ext>
            </a:extLst>
          </p:cNvPr>
          <p:cNvGraphicFramePr>
            <a:graphicFrameLocks noGrp="1"/>
          </p:cNvGraphicFramePr>
          <p:nvPr>
            <p:ph idx="1"/>
            <p:extLst>
              <p:ext uri="{D42A27DB-BD31-4B8C-83A1-F6EECF244321}">
                <p14:modId xmlns:p14="http://schemas.microsoft.com/office/powerpoint/2010/main" val="668714429"/>
              </p:ext>
            </p:extLst>
          </p:nvPr>
        </p:nvGraphicFramePr>
        <p:xfrm>
          <a:off x="1894114" y="1098218"/>
          <a:ext cx="13794377" cy="8092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78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lstStyle/>
          <a:p>
            <a:r>
              <a:rPr lang="en-GB"/>
              <a:t>Questions for LCPs to consider in designing their neighbourhoods</a:t>
            </a:r>
          </a:p>
        </p:txBody>
      </p:sp>
      <p:sp>
        <p:nvSpPr>
          <p:cNvPr id="3" name="Content Placeholder 2">
            <a:extLst>
              <a:ext uri="{FF2B5EF4-FFF2-40B4-BE49-F238E27FC236}">
                <a16:creationId xmlns:a16="http://schemas.microsoft.com/office/drawing/2014/main" id="{8844FA2F-4CF2-E814-4B19-5B37531F0782}"/>
              </a:ext>
            </a:extLst>
          </p:cNvPr>
          <p:cNvSpPr>
            <a:spLocks noGrp="1"/>
          </p:cNvSpPr>
          <p:nvPr>
            <p:ph idx="1"/>
          </p:nvPr>
        </p:nvSpPr>
        <p:spPr>
          <a:xfrm>
            <a:off x="396689" y="968039"/>
            <a:ext cx="17494622" cy="7974404"/>
          </a:xfrm>
        </p:spPr>
        <p:txBody>
          <a:bodyPr/>
          <a:lstStyle/>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What are the core principles to be central to this work?</a:t>
            </a: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What aims would the LCP look to Neighbourhoods to work towards?</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What outcomes would the LCP look to Neighbourhoods to achieve?</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What are the existing community assets? (link to existing mapping work)</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What are the natural/traditional boundaries/groupings?</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How do we currently collaborate?</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How will neighbourhoods link to primary care services?– Or - what will the primary care component of Neighbourhoods be?</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How will neighbourhoods link to mental health / learning disabilities / women’s, children’s and young people’s services?  Or – what will the mental health / learning disabilities / women’s, children’s and young peoples’ component of Neighbourhoods be? And community and VCSE?</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Who are our stakeholders and how will they be involved in the development process?</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How will we share data / develop single patient record?</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How will our governance work?</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How will we make best use of resources? (reducing duplication of activity)</a:t>
            </a:r>
            <a:endParaRPr lang="en-GB" sz="2800">
              <a:effectLst/>
              <a:latin typeface="Aptos" panose="020B0004020202020204" pitchFamily="34" charset="0"/>
              <a:ea typeface="Arial" panose="020B0604020202020204" pitchFamily="34" charset="0"/>
            </a:endParaRPr>
          </a:p>
          <a:p>
            <a:pPr marL="514350" lvl="0" indent="-514350">
              <a:buFont typeface="+mj-lt"/>
              <a:buAutoNum type="arabicPeriod"/>
            </a:pPr>
            <a:r>
              <a:rPr lang="en-GB" sz="2800">
                <a:effectLst/>
                <a:latin typeface="Aptos" panose="020B0004020202020204" pitchFamily="34" charset="0"/>
                <a:ea typeface="Times New Roman" panose="02020603050405020304" pitchFamily="18" charset="0"/>
              </a:rPr>
              <a:t>Any diagrammatic representation of neighbourhoods as developed by the LCP</a:t>
            </a:r>
            <a:endParaRPr lang="en-GB" sz="2800">
              <a:effectLst/>
              <a:latin typeface="Aptos" panose="020B0004020202020204" pitchFamily="34" charset="0"/>
              <a:ea typeface="Arial" panose="020B0604020202020204" pitchFamily="34" charset="0"/>
            </a:endParaRPr>
          </a:p>
          <a:p>
            <a:r>
              <a:rPr lang="en-GB" sz="2800" b="1" i="1">
                <a:effectLst/>
                <a:latin typeface="Aptos" panose="020B0004020202020204" pitchFamily="34" charset="0"/>
                <a:ea typeface="Arial" panose="020B0604020202020204" pitchFamily="34" charset="0"/>
              </a:rPr>
              <a:t>What other guidance/support and direction at a Devon system level would be helpful in determining the Devon approach?</a:t>
            </a:r>
          </a:p>
          <a:p>
            <a:pPr>
              <a:lnSpc>
                <a:spcPct val="116000"/>
              </a:lnSpc>
              <a:spcAft>
                <a:spcPts val="800"/>
              </a:spcAft>
            </a:pPr>
            <a:endParaRPr lang="en-GB" sz="280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GB" sz="2800"/>
          </a:p>
        </p:txBody>
      </p:sp>
    </p:spTree>
    <p:extLst>
      <p:ext uri="{BB962C8B-B14F-4D97-AF65-F5344CB8AC3E}">
        <p14:creationId xmlns:p14="http://schemas.microsoft.com/office/powerpoint/2010/main" val="17754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7841-3988-C280-44FB-1A165D47029E}"/>
              </a:ext>
            </a:extLst>
          </p:cNvPr>
          <p:cNvSpPr>
            <a:spLocks noGrp="1"/>
          </p:cNvSpPr>
          <p:nvPr>
            <p:ph type="title"/>
          </p:nvPr>
        </p:nvSpPr>
        <p:spPr>
          <a:xfrm>
            <a:off x="914400" y="150704"/>
            <a:ext cx="16459200" cy="987128"/>
          </a:xfrm>
        </p:spPr>
        <p:txBody>
          <a:bodyPr>
            <a:normAutofit fontScale="90000"/>
          </a:bodyPr>
          <a:lstStyle/>
          <a:p>
            <a:r>
              <a:rPr lang="en-GB"/>
              <a:t>NHSE Neighbourhood Guidelines for 2025/2026</a:t>
            </a:r>
            <a:br>
              <a:rPr lang="en-GB"/>
            </a:br>
            <a:r>
              <a:rPr lang="en-GB" sz="2200" b="0"/>
              <a:t>NHS England Neighbourhood Health Guidelines 2025-26 outline a new framework for community-centred care</a:t>
            </a:r>
          </a:p>
        </p:txBody>
      </p:sp>
      <p:pic>
        <p:nvPicPr>
          <p:cNvPr id="5" name="Content Placeholder 4">
            <a:extLst>
              <a:ext uri="{FF2B5EF4-FFF2-40B4-BE49-F238E27FC236}">
                <a16:creationId xmlns:a16="http://schemas.microsoft.com/office/drawing/2014/main" id="{428A69A3-C401-592A-F55B-E33C36B8EE3A}"/>
              </a:ext>
            </a:extLst>
          </p:cNvPr>
          <p:cNvPicPr>
            <a:picLocks noGrp="1" noChangeAspect="1"/>
          </p:cNvPicPr>
          <p:nvPr>
            <p:ph idx="1"/>
          </p:nvPr>
        </p:nvPicPr>
        <p:blipFill>
          <a:blip r:embed="rId3"/>
          <a:stretch>
            <a:fillRect/>
          </a:stretch>
        </p:blipFill>
        <p:spPr>
          <a:xfrm>
            <a:off x="11411633" y="1399089"/>
            <a:ext cx="6231088" cy="8475950"/>
          </a:xfrm>
          <a:prstGeom prst="rect">
            <a:avLst/>
          </a:prstGeom>
        </p:spPr>
      </p:pic>
      <p:pic>
        <p:nvPicPr>
          <p:cNvPr id="6" name="Picture 5">
            <a:extLst>
              <a:ext uri="{FF2B5EF4-FFF2-40B4-BE49-F238E27FC236}">
                <a16:creationId xmlns:a16="http://schemas.microsoft.com/office/drawing/2014/main" id="{7C568965-DCA2-3B1F-6DB4-2843692DD1E3}"/>
              </a:ext>
            </a:extLst>
          </p:cNvPr>
          <p:cNvPicPr>
            <a:picLocks noChangeAspect="1"/>
          </p:cNvPicPr>
          <p:nvPr/>
        </p:nvPicPr>
        <p:blipFill>
          <a:blip r:embed="rId4"/>
          <a:stretch>
            <a:fillRect/>
          </a:stretch>
        </p:blipFill>
        <p:spPr>
          <a:xfrm>
            <a:off x="430925" y="6565650"/>
            <a:ext cx="10487991" cy="3309389"/>
          </a:xfrm>
          <a:prstGeom prst="rect">
            <a:avLst/>
          </a:prstGeom>
        </p:spPr>
      </p:pic>
      <p:pic>
        <p:nvPicPr>
          <p:cNvPr id="8" name="Picture 7">
            <a:extLst>
              <a:ext uri="{FF2B5EF4-FFF2-40B4-BE49-F238E27FC236}">
                <a16:creationId xmlns:a16="http://schemas.microsoft.com/office/drawing/2014/main" id="{4AC2810B-A597-8C5A-4D6A-204280FCA764}"/>
              </a:ext>
            </a:extLst>
          </p:cNvPr>
          <p:cNvPicPr>
            <a:picLocks noChangeAspect="1"/>
          </p:cNvPicPr>
          <p:nvPr/>
        </p:nvPicPr>
        <p:blipFill>
          <a:blip r:embed="rId5"/>
          <a:stretch>
            <a:fillRect/>
          </a:stretch>
        </p:blipFill>
        <p:spPr>
          <a:xfrm>
            <a:off x="5336917" y="1399089"/>
            <a:ext cx="4618757" cy="5015359"/>
          </a:xfrm>
          <a:prstGeom prst="rect">
            <a:avLst/>
          </a:prstGeom>
        </p:spPr>
      </p:pic>
      <p:pic>
        <p:nvPicPr>
          <p:cNvPr id="9" name="Picture 8">
            <a:extLst>
              <a:ext uri="{FF2B5EF4-FFF2-40B4-BE49-F238E27FC236}">
                <a16:creationId xmlns:a16="http://schemas.microsoft.com/office/drawing/2014/main" id="{98F55E68-0857-B9AF-138D-24C39BEA7358}"/>
              </a:ext>
            </a:extLst>
          </p:cNvPr>
          <p:cNvPicPr>
            <a:picLocks noChangeAspect="1"/>
          </p:cNvPicPr>
          <p:nvPr/>
        </p:nvPicPr>
        <p:blipFill>
          <a:blip r:embed="rId6"/>
          <a:stretch>
            <a:fillRect/>
          </a:stretch>
        </p:blipFill>
        <p:spPr>
          <a:xfrm>
            <a:off x="1025013" y="2484676"/>
            <a:ext cx="2580335" cy="3222947"/>
          </a:xfrm>
          <a:prstGeom prst="rect">
            <a:avLst/>
          </a:prstGeom>
        </p:spPr>
      </p:pic>
    </p:spTree>
    <p:extLst>
      <p:ext uri="{BB962C8B-B14F-4D97-AF65-F5344CB8AC3E}">
        <p14:creationId xmlns:p14="http://schemas.microsoft.com/office/powerpoint/2010/main" val="2294873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0284FF-2427-9F15-F7D8-8C9EA71A7D4B}"/>
              </a:ext>
            </a:extLst>
          </p:cNvPr>
          <p:cNvSpPr>
            <a:spLocks noGrp="1"/>
          </p:cNvSpPr>
          <p:nvPr>
            <p:ph type="title"/>
          </p:nvPr>
        </p:nvSpPr>
        <p:spPr>
          <a:xfrm>
            <a:off x="914400" y="411956"/>
            <a:ext cx="16459200" cy="1275161"/>
          </a:xfrm>
        </p:spPr>
        <p:txBody>
          <a:bodyPr/>
          <a:lstStyle/>
          <a:p>
            <a:endParaRPr lang="en-US"/>
          </a:p>
        </p:txBody>
      </p:sp>
      <p:pic>
        <p:nvPicPr>
          <p:cNvPr id="6" name="Content Placeholder 5">
            <a:extLst>
              <a:ext uri="{FF2B5EF4-FFF2-40B4-BE49-F238E27FC236}">
                <a16:creationId xmlns:a16="http://schemas.microsoft.com/office/drawing/2014/main" id="{0DE33DE5-AD3D-4116-A70C-69DE2D4F3DE4}"/>
              </a:ext>
            </a:extLst>
          </p:cNvPr>
          <p:cNvPicPr>
            <a:picLocks noGrp="1" noChangeAspect="1"/>
          </p:cNvPicPr>
          <p:nvPr>
            <p:ph idx="1"/>
          </p:nvPr>
        </p:nvPicPr>
        <p:blipFill>
          <a:blip r:embed="rId3"/>
          <a:stretch>
            <a:fillRect/>
          </a:stretch>
        </p:blipFill>
        <p:spPr>
          <a:xfrm>
            <a:off x="914400" y="135468"/>
            <a:ext cx="16459200" cy="9739576"/>
          </a:xfrm>
          <a:noFill/>
        </p:spPr>
      </p:pic>
    </p:spTree>
    <p:extLst>
      <p:ext uri="{BB962C8B-B14F-4D97-AF65-F5344CB8AC3E}">
        <p14:creationId xmlns:p14="http://schemas.microsoft.com/office/powerpoint/2010/main" val="340782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lstStyle/>
          <a:p>
            <a:r>
              <a:rPr lang="en-GB"/>
              <a:t>Roadmap for Devon’s Neighbourhood Health Services</a:t>
            </a:r>
          </a:p>
        </p:txBody>
      </p:sp>
      <p:sp>
        <p:nvSpPr>
          <p:cNvPr id="3" name="Content Placeholder 2">
            <a:extLst>
              <a:ext uri="{FF2B5EF4-FFF2-40B4-BE49-F238E27FC236}">
                <a16:creationId xmlns:a16="http://schemas.microsoft.com/office/drawing/2014/main" id="{8844FA2F-4CF2-E814-4B19-5B37531F0782}"/>
              </a:ext>
            </a:extLst>
          </p:cNvPr>
          <p:cNvSpPr>
            <a:spLocks noGrp="1"/>
          </p:cNvSpPr>
          <p:nvPr>
            <p:ph idx="1"/>
          </p:nvPr>
        </p:nvSpPr>
        <p:spPr>
          <a:xfrm>
            <a:off x="739588" y="1097749"/>
            <a:ext cx="16459200" cy="8600953"/>
          </a:xfrm>
        </p:spPr>
        <p:txBody>
          <a:bodyPr/>
          <a:lstStyle/>
          <a:p>
            <a:pPr>
              <a:lnSpc>
                <a:spcPct val="116000"/>
              </a:lnSpc>
              <a:spcAft>
                <a:spcPts val="800"/>
              </a:spcAft>
            </a:pPr>
            <a:r>
              <a:rPr lang="en-GB" sz="2800">
                <a:effectLst/>
                <a:latin typeface="Aptos" panose="020B0004020202020204" pitchFamily="34" charset="0"/>
                <a:ea typeface="Times New Roman" panose="02020603050405020304" pitchFamily="18" charset="0"/>
                <a:cs typeface="Times New Roman" panose="02020603050405020304" pitchFamily="18" charset="0"/>
              </a:rPr>
              <a:t>This roadmap for the development of neighbourhood health services is written to guide NHS Devon in the establishment of a cornerstone of the NHS 10-year plan as described in the operating guidance for 25/26: </a:t>
            </a:r>
            <a:r>
              <a:rPr lang="en-GB" sz="2800" u="sng">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hlinkClick r:id="rId3"/>
              </a:rPr>
              <a:t>NHS England » Neighbourhood health guidelines 2025/26</a:t>
            </a:r>
            <a:endParaRPr lang="en-GB" sz="2800" u="sng">
              <a:solidFill>
                <a:srgbClr val="0000FF"/>
              </a:solidFill>
              <a:effectLst/>
              <a:latin typeface="Aptos" panose="020B0004020202020204" pitchFamily="34" charset="0"/>
              <a:ea typeface="Times New Roman" panose="02020603050405020304" pitchFamily="18" charset="0"/>
              <a:cs typeface="Times New Roman" panose="02020603050405020304" pitchFamily="18" charset="0"/>
            </a:endParaRPr>
          </a:p>
          <a:p>
            <a:pPr marL="0" indent="0">
              <a:lnSpc>
                <a:spcPct val="116000"/>
              </a:lnSpc>
              <a:spcAft>
                <a:spcPts val="800"/>
              </a:spcAft>
              <a:buNone/>
            </a:pPr>
            <a:endParaRPr lang="en-GB" sz="280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6000"/>
              </a:lnSpc>
              <a:spcAft>
                <a:spcPts val="800"/>
              </a:spcAft>
            </a:pPr>
            <a:r>
              <a:rPr lang="en-GB" sz="2800">
                <a:effectLst/>
                <a:latin typeface="Aptos" panose="020B0004020202020204" pitchFamily="34" charset="0"/>
                <a:ea typeface="Times New Roman" panose="02020603050405020304" pitchFamily="18" charset="0"/>
                <a:cs typeface="Times New Roman" panose="02020603050405020304" pitchFamily="18" charset="0"/>
              </a:rPr>
              <a:t>It is important that the strategy itself and model of delivery, is codesigned with providers, Local Care Partnerships (LCP’s) and the people who use our services and their carers. </a:t>
            </a:r>
            <a:endParaRPr lang="en-GB" sz="2800">
              <a:latin typeface="Aptos" panose="020B0004020202020204" pitchFamily="34" charset="0"/>
              <a:ea typeface="Times New Roman" panose="02020603050405020304" pitchFamily="18" charset="0"/>
              <a:cs typeface="Times New Roman" panose="02020603050405020304" pitchFamily="18" charset="0"/>
            </a:endParaRPr>
          </a:p>
          <a:p>
            <a:pPr marL="0" indent="0">
              <a:lnSpc>
                <a:spcPct val="116000"/>
              </a:lnSpc>
              <a:spcAft>
                <a:spcPts val="800"/>
              </a:spcAft>
              <a:buNone/>
            </a:pPr>
            <a:endParaRPr lang="en-GB" sz="2800">
              <a:effectLst/>
              <a:latin typeface="Aptos" panose="020B0004020202020204" pitchFamily="34" charset="0"/>
              <a:ea typeface="Times New Roman" panose="02020603050405020304" pitchFamily="18" charset="0"/>
              <a:cs typeface="Times New Roman" panose="02020603050405020304" pitchFamily="18" charset="0"/>
            </a:endParaRPr>
          </a:p>
          <a:p>
            <a:pPr marL="514376" marR="0" lvl="0" indent="-514376" algn="l" defTabSz="1371669" rtl="0" eaLnBrk="1" fontAlgn="auto" latinLnBrk="0" hangingPunct="1">
              <a:lnSpc>
                <a:spcPct val="116000"/>
              </a:lnSpc>
              <a:spcBef>
                <a:spcPct val="20000"/>
              </a:spcBef>
              <a:spcAft>
                <a:spcPts val="800"/>
              </a:spcAft>
              <a:buClr>
                <a:srgbClr val="005EB8"/>
              </a:buClr>
              <a:buSzTx/>
              <a:buFont typeface="Wingdings" panose="05000000000000000000" pitchFamily="2" charset="2"/>
              <a:buChar char="§"/>
              <a:tabLst/>
              <a:defRPr/>
            </a:pPr>
            <a:r>
              <a:rPr kumimoji="0" lang="en-GB" sz="28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In order to develop the neighbourhood footprint map, the following must apply: </a:t>
            </a:r>
          </a:p>
          <a:p>
            <a:pPr lvl="1" indent="-514376">
              <a:lnSpc>
                <a:spcPct val="116000"/>
              </a:lnSpc>
              <a:spcAft>
                <a:spcPts val="800"/>
              </a:spcAft>
              <a:buClr>
                <a:srgbClr val="005EB8"/>
              </a:buClr>
              <a:buFont typeface="Wingdings" panose="05000000000000000000" pitchFamily="2" charset="2"/>
              <a:buChar char="Ø"/>
              <a:defRPr/>
            </a:pPr>
            <a:r>
              <a:rPr kumimoji="0" lang="en-GB" sz="28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Neighbourhoods should cover about 50,000 population (welcome LCPs thoughts on this in terms of the population size)</a:t>
            </a:r>
          </a:p>
          <a:p>
            <a:pPr lvl="1" indent="-514376">
              <a:lnSpc>
                <a:spcPct val="116000"/>
              </a:lnSpc>
              <a:spcAft>
                <a:spcPts val="800"/>
              </a:spcAft>
              <a:buClr>
                <a:srgbClr val="005EB8"/>
              </a:buClr>
              <a:buFont typeface="Wingdings" panose="05000000000000000000" pitchFamily="2" charset="2"/>
              <a:buChar char="Ø"/>
              <a:defRPr/>
            </a:pPr>
            <a:r>
              <a:rPr kumimoji="0" lang="en-GB" sz="28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Neighbourhoods should be contiguous (no gaps between them)</a:t>
            </a:r>
          </a:p>
          <a:p>
            <a:pPr lvl="1" indent="-514376">
              <a:lnSpc>
                <a:spcPct val="116000"/>
              </a:lnSpc>
              <a:spcAft>
                <a:spcPts val="800"/>
              </a:spcAft>
              <a:buClr>
                <a:srgbClr val="005EB8"/>
              </a:buClr>
              <a:buFont typeface="Wingdings" panose="05000000000000000000" pitchFamily="2" charset="2"/>
              <a:buChar char="Ø"/>
              <a:defRPr/>
            </a:pPr>
            <a:r>
              <a:rPr kumimoji="0" lang="en-GB" sz="28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It must be very easy to determine which neighbourhood any individual “belongs to”</a:t>
            </a:r>
          </a:p>
          <a:p>
            <a:pPr lvl="1" indent="-514376">
              <a:lnSpc>
                <a:spcPct val="116000"/>
              </a:lnSpc>
              <a:spcAft>
                <a:spcPts val="800"/>
              </a:spcAft>
              <a:buClr>
                <a:srgbClr val="005EB8"/>
              </a:buClr>
              <a:buFont typeface="Wingdings" panose="05000000000000000000" pitchFamily="2" charset="2"/>
              <a:buChar char="Ø"/>
              <a:defRPr/>
            </a:pPr>
            <a:r>
              <a:rPr kumimoji="0" lang="en-GB" sz="2800" b="0" i="0" u="none" strike="noStrike" kern="1200" cap="none" spc="0" normalizeH="0" baseline="0" noProof="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rPr>
              <a:t>Neighbourhoods will be supported by an MDT focused on personalisation and continuity</a:t>
            </a:r>
          </a:p>
          <a:p>
            <a:pPr>
              <a:lnSpc>
                <a:spcPct val="116000"/>
              </a:lnSpc>
              <a:spcAft>
                <a:spcPts val="800"/>
              </a:spcAft>
            </a:pPr>
            <a:endParaRPr lang="en-GB" sz="2800">
              <a:effectLst/>
              <a:latin typeface="Aptos" panose="020B0004020202020204" pitchFamily="34" charset="0"/>
              <a:ea typeface="Times New Roman" panose="02020603050405020304" pitchFamily="18" charset="0"/>
              <a:cs typeface="Times New Roman" panose="02020603050405020304" pitchFamily="18" charset="0"/>
            </a:endParaRPr>
          </a:p>
          <a:p>
            <a:pPr marL="0" indent="0">
              <a:buNone/>
            </a:pPr>
            <a:endParaRPr lang="en-GB" sz="2800"/>
          </a:p>
        </p:txBody>
      </p:sp>
    </p:spTree>
    <p:extLst>
      <p:ext uri="{BB962C8B-B14F-4D97-AF65-F5344CB8AC3E}">
        <p14:creationId xmlns:p14="http://schemas.microsoft.com/office/powerpoint/2010/main" val="154418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411956"/>
            <a:ext cx="16459200" cy="1275161"/>
          </a:xfrm>
        </p:spPr>
        <p:txBody>
          <a:bodyPr anchor="ctr">
            <a:normAutofit/>
          </a:bodyPr>
          <a:lstStyle/>
          <a:p>
            <a:r>
              <a:rPr lang="en-GB"/>
              <a:t>Roadmap 1: Prominence in NHS Devon’s strategy and priorities</a:t>
            </a:r>
          </a:p>
        </p:txBody>
      </p:sp>
      <p:pic>
        <p:nvPicPr>
          <p:cNvPr id="8" name="Content Placeholder 7">
            <a:extLst>
              <a:ext uri="{FF2B5EF4-FFF2-40B4-BE49-F238E27FC236}">
                <a16:creationId xmlns:a16="http://schemas.microsoft.com/office/drawing/2014/main" id="{A5A52992-39B3-52B7-65A4-346E5622BB3B}"/>
              </a:ext>
            </a:extLst>
          </p:cNvPr>
          <p:cNvPicPr>
            <a:picLocks noGrp="1" noChangeAspect="1"/>
          </p:cNvPicPr>
          <p:nvPr>
            <p:ph idx="1"/>
          </p:nvPr>
        </p:nvPicPr>
        <p:blipFill>
          <a:blip r:embed="rId3"/>
          <a:stretch>
            <a:fillRect/>
          </a:stretch>
        </p:blipFill>
        <p:spPr>
          <a:xfrm>
            <a:off x="3230880" y="1463040"/>
            <a:ext cx="12496800" cy="8610599"/>
          </a:xfrm>
          <a:noFill/>
        </p:spPr>
      </p:pic>
    </p:spTree>
    <p:extLst>
      <p:ext uri="{BB962C8B-B14F-4D97-AF65-F5344CB8AC3E}">
        <p14:creationId xmlns:p14="http://schemas.microsoft.com/office/powerpoint/2010/main" val="398532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normAutofit fontScale="90000"/>
          </a:bodyPr>
          <a:lstStyle/>
          <a:p>
            <a:r>
              <a:rPr lang="en-GB"/>
              <a:t>Roadmap 2: Use Integrated Neighbourhood Teams (INTs) as the key function for developing and delivering neighbourhood health</a:t>
            </a:r>
          </a:p>
        </p:txBody>
      </p:sp>
      <p:sp>
        <p:nvSpPr>
          <p:cNvPr id="5" name="Content Placeholder 4">
            <a:extLst>
              <a:ext uri="{FF2B5EF4-FFF2-40B4-BE49-F238E27FC236}">
                <a16:creationId xmlns:a16="http://schemas.microsoft.com/office/drawing/2014/main" id="{147188E1-24D6-F773-A8BD-E74551B17826}"/>
              </a:ext>
            </a:extLst>
          </p:cNvPr>
          <p:cNvSpPr>
            <a:spLocks noGrp="1"/>
          </p:cNvSpPr>
          <p:nvPr>
            <p:ph idx="1"/>
          </p:nvPr>
        </p:nvSpPr>
        <p:spPr/>
        <p:txBody>
          <a:bodyPr vert="horz" lIns="91440" tIns="45720" rIns="91440" bIns="45720" rtlCol="0" anchor="t">
            <a:noAutofit/>
          </a:bodyPr>
          <a:lstStyle/>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Map Devon on geography, natural communities and Primary Care Networks (PCNs)</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Agree the number and footprint of each neighbourhood</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Agree any core strategic principals and outcome expectations</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Develop an INT (Integrated Neighbourhood Team) for each neighbourhood</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Segment the neighbourhoods into thirds</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Create a delivery plan to span 3 years, with a third of neighbourhoods to be developed in each year</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Pilot a different sub-cohort of the 7% in each test neighbourhood in 1</a:t>
            </a:r>
            <a:r>
              <a:rPr lang="en-GB" sz="2800" baseline="30000">
                <a:effectLst/>
                <a:latin typeface="Aptos" panose="020B0004020202020204" pitchFamily="34" charset="0"/>
                <a:ea typeface="Times New Roman" panose="02020603050405020304" pitchFamily="18" charset="0"/>
                <a:cs typeface="Times New Roman" panose="02020603050405020304" pitchFamily="18" charset="0"/>
              </a:rPr>
              <a:t>st</a:t>
            </a:r>
            <a:r>
              <a:rPr lang="en-GB" sz="2800">
                <a:effectLst/>
                <a:latin typeface="Aptos" panose="020B0004020202020204" pitchFamily="34" charset="0"/>
                <a:ea typeface="Times New Roman" panose="02020603050405020304" pitchFamily="18" charset="0"/>
                <a:cs typeface="Times New Roman" panose="02020603050405020304" pitchFamily="18" charset="0"/>
              </a:rPr>
              <a:t> wave/phase e.g. most deprived, most frail elderly, Children and Young People (CYP) etc.</a:t>
            </a:r>
          </a:p>
          <a:p>
            <a:pPr marL="342900" lvl="0" indent="-342900">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Target ICB resource to the development* and maturity of the INTs within each year, learn, review, establish impact (metrics to be agreed)</a:t>
            </a:r>
          </a:p>
          <a:p>
            <a:pPr marL="342900" lvl="0" indent="-342900">
              <a:lnSpc>
                <a:spcPct val="116000"/>
              </a:lnSpc>
              <a:spcAft>
                <a:spcPts val="800"/>
              </a:spcAft>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Reset plan for following year</a:t>
            </a:r>
          </a:p>
          <a:p>
            <a:pPr marL="514350" indent="-514350"/>
            <a:endParaRPr lang="en-GB" sz="2800">
              <a:cs typeface="Arial"/>
            </a:endParaRPr>
          </a:p>
          <a:p>
            <a:pPr marL="0" indent="0">
              <a:buNone/>
            </a:pPr>
            <a:r>
              <a:rPr lang="en-GB" sz="2800" i="1"/>
              <a:t>*</a:t>
            </a:r>
            <a:r>
              <a:rPr lang="en-GB" sz="2000" i="1"/>
              <a:t>see next slide</a:t>
            </a:r>
          </a:p>
        </p:txBody>
      </p:sp>
    </p:spTree>
    <p:extLst>
      <p:ext uri="{BB962C8B-B14F-4D97-AF65-F5344CB8AC3E}">
        <p14:creationId xmlns:p14="http://schemas.microsoft.com/office/powerpoint/2010/main" val="344160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normAutofit fontScale="90000"/>
          </a:bodyPr>
          <a:lstStyle/>
          <a:p>
            <a:r>
              <a:rPr lang="en-GB"/>
              <a:t>Roadmap 2: Use Integrated Neighbourhood Teams (INTs) as the key function for developing and delivering neighbourhood health</a:t>
            </a:r>
          </a:p>
        </p:txBody>
      </p:sp>
      <p:sp>
        <p:nvSpPr>
          <p:cNvPr id="5" name="Content Placeholder 4">
            <a:extLst>
              <a:ext uri="{FF2B5EF4-FFF2-40B4-BE49-F238E27FC236}">
                <a16:creationId xmlns:a16="http://schemas.microsoft.com/office/drawing/2014/main" id="{147188E1-24D6-F773-A8BD-E74551B17826}"/>
              </a:ext>
            </a:extLst>
          </p:cNvPr>
          <p:cNvSpPr>
            <a:spLocks noGrp="1"/>
          </p:cNvSpPr>
          <p:nvPr>
            <p:ph idx="1"/>
          </p:nvPr>
        </p:nvSpPr>
        <p:spPr>
          <a:xfrm>
            <a:off x="914400" y="1384663"/>
            <a:ext cx="16459200" cy="7804587"/>
          </a:xfrm>
        </p:spPr>
        <p:txBody>
          <a:bodyPr vert="horz" lIns="91440" tIns="45720" rIns="91440" bIns="45720" rtlCol="0" anchor="t">
            <a:noAutofit/>
          </a:bodyPr>
          <a:lstStyle/>
          <a:p>
            <a:pPr marL="0" indent="0">
              <a:lnSpc>
                <a:spcPct val="116000"/>
              </a:lnSpc>
              <a:spcAft>
                <a:spcPts val="800"/>
              </a:spcAft>
              <a:buNone/>
            </a:pPr>
            <a:r>
              <a:rPr lang="en-GB" sz="2800" i="1">
                <a:effectLst/>
                <a:latin typeface="Aptos"/>
                <a:ea typeface="Times New Roman" panose="02020603050405020304" pitchFamily="18" charset="0"/>
                <a:cs typeface="Times New Roman"/>
              </a:rPr>
              <a:t>*Development will need to include:</a:t>
            </a:r>
            <a:endParaRPr lang="en-GB" sz="2800">
              <a:effectLst/>
              <a:latin typeface="Aptos"/>
              <a:ea typeface="Times New Roman" panose="02020603050405020304" pitchFamily="18" charset="0"/>
              <a:cs typeface="Times New Roman"/>
            </a:endParaRPr>
          </a:p>
          <a:p>
            <a:pPr marL="342900" lvl="0" indent="-342900" algn="just">
              <a:lnSpc>
                <a:spcPct val="116000"/>
              </a:lnSpc>
              <a:buFont typeface="Symbol" panose="05050102010706020507" pitchFamily="18" charset="2"/>
              <a:buChar char=""/>
            </a:pPr>
            <a:r>
              <a:rPr lang="en-GB" sz="2800" i="1">
                <a:effectLst/>
                <a:latin typeface="Aptos"/>
                <a:ea typeface="Times New Roman" panose="02020603050405020304" pitchFamily="18" charset="0"/>
                <a:cs typeface="Times New Roman"/>
              </a:rPr>
              <a:t>Relationship building between core members of INT (H&amp;SC community team, GPs, VCSE and other). +/- restructure of current teams’ configurations and management/leadership.</a:t>
            </a:r>
            <a:endParaRPr lang="en-GB" sz="2800">
              <a:effectLst/>
              <a:latin typeface="Aptos"/>
              <a:ea typeface="Times New Roman" panose="02020603050405020304" pitchFamily="18" charset="0"/>
              <a:cs typeface="Times New Roman"/>
            </a:endParaRPr>
          </a:p>
          <a:p>
            <a:pPr marL="342900" lvl="0" indent="-342900" algn="just">
              <a:lnSpc>
                <a:spcPct val="116000"/>
              </a:lnSpc>
              <a:buFont typeface="Symbol" panose="05050102010706020507" pitchFamily="18" charset="2"/>
              <a:buChar char=""/>
            </a:pPr>
            <a:r>
              <a:rPr lang="en-GB" sz="2800" i="1">
                <a:effectLst/>
                <a:latin typeface="Aptos"/>
                <a:ea typeface="Times New Roman" panose="02020603050405020304" pitchFamily="18" charset="0"/>
                <a:cs typeface="Times New Roman"/>
              </a:rPr>
              <a:t>Front-load BI support to INTs to establish baseline metrics</a:t>
            </a:r>
            <a:endParaRPr lang="en-GB" sz="2800">
              <a:effectLst/>
              <a:latin typeface="Aptos"/>
              <a:ea typeface="Times New Roman" panose="02020603050405020304" pitchFamily="18" charset="0"/>
              <a:cs typeface="Times New Roman"/>
            </a:endParaRPr>
          </a:p>
          <a:p>
            <a:pPr marL="342900" lvl="0" indent="-342900" algn="just">
              <a:lnSpc>
                <a:spcPct val="116000"/>
              </a:lnSpc>
              <a:buFont typeface="Symbol" panose="05050102010706020507" pitchFamily="18" charset="2"/>
              <a:buChar char=""/>
            </a:pPr>
            <a:r>
              <a:rPr lang="en-GB" sz="2800" i="1">
                <a:effectLst/>
                <a:latin typeface="Aptos"/>
                <a:ea typeface="Times New Roman" panose="02020603050405020304" pitchFamily="18" charset="0"/>
                <a:cs typeface="Times New Roman"/>
              </a:rPr>
              <a:t>Embedding of Brave AI as the PH and risk stratification tool for all INTs</a:t>
            </a:r>
            <a:endParaRPr lang="en-GB" sz="2800">
              <a:effectLst/>
              <a:latin typeface="Aptos"/>
              <a:ea typeface="Times New Roman" panose="02020603050405020304" pitchFamily="18" charset="0"/>
              <a:cs typeface="Times New Roman"/>
            </a:endParaRPr>
          </a:p>
          <a:p>
            <a:pPr marL="342900" lvl="0" indent="-342900" algn="just">
              <a:lnSpc>
                <a:spcPct val="116000"/>
              </a:lnSpc>
              <a:buFont typeface="Symbol" panose="05050102010706020507" pitchFamily="18" charset="2"/>
              <a:buChar char=""/>
            </a:pPr>
            <a:r>
              <a:rPr lang="en-GB" sz="2800" i="1">
                <a:effectLst/>
                <a:latin typeface="Aptos"/>
                <a:ea typeface="Times New Roman" panose="02020603050405020304" pitchFamily="18" charset="0"/>
                <a:cs typeface="Times New Roman"/>
              </a:rPr>
              <a:t>Proactive and preventative approach to population need aligned to the personalised care model</a:t>
            </a:r>
            <a:endParaRPr lang="en-GB" sz="2800">
              <a:effectLst/>
              <a:latin typeface="Aptos"/>
              <a:ea typeface="Times New Roman" panose="02020603050405020304" pitchFamily="18" charset="0"/>
              <a:cs typeface="Times New Roman"/>
            </a:endParaRPr>
          </a:p>
          <a:p>
            <a:pPr marL="342900" lvl="0" indent="-342900" algn="just">
              <a:lnSpc>
                <a:spcPct val="116000"/>
              </a:lnSpc>
              <a:buFont typeface="Symbol" panose="05050102010706020507" pitchFamily="18" charset="2"/>
              <a:buChar char=""/>
            </a:pPr>
            <a:r>
              <a:rPr lang="en-GB" sz="2800" i="1">
                <a:effectLst/>
                <a:latin typeface="Aptos"/>
                <a:ea typeface="Times New Roman" panose="02020603050405020304" pitchFamily="18" charset="0"/>
                <a:cs typeface="Times New Roman"/>
              </a:rPr>
              <a:t>Establishing clear processes with urgent care in the community</a:t>
            </a:r>
            <a:endParaRPr lang="en-GB" sz="2800">
              <a:effectLst/>
              <a:latin typeface="Aptos"/>
              <a:ea typeface="Times New Roman" panose="02020603050405020304" pitchFamily="18" charset="0"/>
              <a:cs typeface="Times New Roman"/>
            </a:endParaRPr>
          </a:p>
          <a:p>
            <a:pPr marL="342900" lvl="0" indent="-342900" algn="just">
              <a:lnSpc>
                <a:spcPct val="116000"/>
              </a:lnSpc>
              <a:buFont typeface="Symbol" panose="05050102010706020507" pitchFamily="18" charset="2"/>
              <a:buChar char=""/>
            </a:pPr>
            <a:r>
              <a:rPr lang="en-GB" sz="2800" i="1">
                <a:effectLst/>
                <a:latin typeface="Aptos"/>
                <a:ea typeface="Times New Roman" panose="02020603050405020304" pitchFamily="18" charset="0"/>
                <a:cs typeface="Times New Roman"/>
              </a:rPr>
              <a:t>Create culture akin to ‘never events’ in relation to avoidable ED attendance (acute should only be accessed for problems such as sepsis, CVE, MI and trauma – INTs and community urgent care needs to be able to deliver services that support the management of all other problems) and discharge conversion to long-term care (right-sized D2A response from INT, establishing a ‘pull’ model to proactively bring their resident back to their neighbourhood with the key driver of reducing length of stay (</a:t>
            </a:r>
            <a:r>
              <a:rPr lang="en-GB" sz="2800" i="1" err="1">
                <a:effectLst/>
                <a:latin typeface="Aptos"/>
                <a:ea typeface="Times New Roman" panose="02020603050405020304" pitchFamily="18" charset="0"/>
                <a:cs typeface="Times New Roman"/>
              </a:rPr>
              <a:t>LoS</a:t>
            </a:r>
            <a:r>
              <a:rPr lang="en-GB" sz="2800" i="1">
                <a:effectLst/>
                <a:latin typeface="Aptos"/>
                <a:ea typeface="Times New Roman" panose="02020603050405020304" pitchFamily="18" charset="0"/>
                <a:cs typeface="Times New Roman"/>
              </a:rPr>
              <a:t>) for their neighbourhood)</a:t>
            </a:r>
            <a:endParaRPr lang="en-GB" sz="2800">
              <a:effectLst/>
              <a:latin typeface="Aptos"/>
              <a:ea typeface="Times New Roman" panose="02020603050405020304" pitchFamily="18" charset="0"/>
              <a:cs typeface="Times New Roman"/>
            </a:endParaRPr>
          </a:p>
          <a:p>
            <a:pPr marL="342900" lvl="0" indent="-342900">
              <a:lnSpc>
                <a:spcPct val="116000"/>
              </a:lnSpc>
              <a:buFont typeface="Wingdings" panose="05000000000000000000" pitchFamily="2" charset="2"/>
              <a:buChar char=""/>
            </a:pPr>
            <a:endParaRPr lang="en-GB" sz="2800" i="1"/>
          </a:p>
        </p:txBody>
      </p:sp>
    </p:spTree>
    <p:extLst>
      <p:ext uri="{BB962C8B-B14F-4D97-AF65-F5344CB8AC3E}">
        <p14:creationId xmlns:p14="http://schemas.microsoft.com/office/powerpoint/2010/main" val="421635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normAutofit/>
          </a:bodyPr>
          <a:lstStyle/>
          <a:p>
            <a:r>
              <a:rPr lang="en-GB"/>
              <a:t>Roadmap 2: INT KPIs</a:t>
            </a:r>
          </a:p>
        </p:txBody>
      </p:sp>
      <p:sp>
        <p:nvSpPr>
          <p:cNvPr id="5" name="Content Placeholder 4">
            <a:extLst>
              <a:ext uri="{FF2B5EF4-FFF2-40B4-BE49-F238E27FC236}">
                <a16:creationId xmlns:a16="http://schemas.microsoft.com/office/drawing/2014/main" id="{147188E1-24D6-F773-A8BD-E74551B17826}"/>
              </a:ext>
            </a:extLst>
          </p:cNvPr>
          <p:cNvSpPr>
            <a:spLocks noGrp="1"/>
          </p:cNvSpPr>
          <p:nvPr>
            <p:ph idx="1"/>
          </p:nvPr>
        </p:nvSpPr>
        <p:spPr>
          <a:xfrm>
            <a:off x="914400" y="1384663"/>
            <a:ext cx="16459200" cy="7804587"/>
          </a:xfrm>
        </p:spPr>
        <p:txBody>
          <a:bodyPr/>
          <a:lstStyle/>
          <a:p>
            <a:pPr marL="0" indent="0">
              <a:lnSpc>
                <a:spcPct val="116000"/>
              </a:lnSpc>
              <a:spcAft>
                <a:spcPts val="800"/>
              </a:spcAft>
              <a:buNone/>
            </a:pPr>
            <a:r>
              <a:rPr lang="en-GB" i="1">
                <a:effectLst/>
                <a:latin typeface="Aptos" panose="020B0004020202020204" pitchFamily="34" charset="0"/>
                <a:ea typeface="Times New Roman" panose="02020603050405020304" pitchFamily="18" charset="0"/>
                <a:cs typeface="Times New Roman" panose="02020603050405020304" pitchFamily="18" charset="0"/>
              </a:rPr>
              <a:t>Each neighbourhood responsible for their own KPIs (including targets), to include (not exhaustive):</a:t>
            </a:r>
            <a:endParaRPr lang="en-GB">
              <a:effectLst/>
              <a:latin typeface="Aptos" panose="020B0004020202020204" pitchFamily="34" charset="0"/>
              <a:ea typeface="Times New Roman" panose="02020603050405020304" pitchFamily="18" charset="0"/>
              <a:cs typeface="Times New Roman" panose="02020603050405020304" pitchFamily="18" charset="0"/>
            </a:endParaRP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Patient experience measures (</a:t>
            </a:r>
            <a:r>
              <a:rPr lang="en-GB" sz="2400" i="1" err="1">
                <a:effectLst/>
                <a:latin typeface="Aptos" panose="020B0004020202020204" pitchFamily="34" charset="0"/>
                <a:ea typeface="Times New Roman" panose="02020603050405020304" pitchFamily="18" charset="0"/>
                <a:cs typeface="Times New Roman" panose="02020603050405020304" pitchFamily="18" charset="0"/>
              </a:rPr>
              <a:t>eg.</a:t>
            </a:r>
            <a:r>
              <a:rPr lang="en-GB" sz="2400" i="1">
                <a:effectLst/>
                <a:latin typeface="Aptos" panose="020B0004020202020204" pitchFamily="34" charset="0"/>
                <a:ea typeface="Times New Roman" panose="02020603050405020304" pitchFamily="18" charset="0"/>
                <a:cs typeface="Times New Roman" panose="02020603050405020304" pitchFamily="18" charset="0"/>
              </a:rPr>
              <a:t> Satisfaction with care coordination and communication)</a:t>
            </a:r>
          </a:p>
          <a:p>
            <a:pPr marL="943006" lvl="1" indent="-342900">
              <a:lnSpc>
                <a:spcPct val="116000"/>
              </a:lnSpc>
              <a:buFont typeface="Courier New" panose="02070309020205020404" pitchFamily="49" charset="0"/>
              <a:buChar char="o"/>
            </a:pPr>
            <a:r>
              <a:rPr lang="en-GB" sz="2400" i="1">
                <a:latin typeface="Aptos" panose="020B0004020202020204" pitchFamily="34" charset="0"/>
                <a:ea typeface="Times New Roman" panose="02020603050405020304" pitchFamily="18" charset="0"/>
                <a:cs typeface="Times New Roman" panose="02020603050405020304" pitchFamily="18" charset="0"/>
              </a:rPr>
              <a:t>T</a:t>
            </a:r>
            <a:r>
              <a:rPr lang="en-GB" sz="2400" i="1">
                <a:effectLst/>
                <a:latin typeface="Aptos" panose="020B0004020202020204" pitchFamily="34" charset="0"/>
                <a:ea typeface="Times New Roman" panose="02020603050405020304" pitchFamily="18" charset="0"/>
                <a:cs typeface="Times New Roman" panose="02020603050405020304" pitchFamily="18" charset="0"/>
              </a:rPr>
              <a:t>ime to first contact/response from referral</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Average time to complete care assessment</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Out-of-hours support availability</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Number of referrals to UCR from the INTs</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Number of referrals to community virtual wards from the INTs</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Number of admissions (from neighbourhood)</a:t>
            </a:r>
          </a:p>
          <a:p>
            <a:pPr marL="943006" lvl="1" indent="-342900">
              <a:lnSpc>
                <a:spcPct val="116000"/>
              </a:lnSpc>
              <a:buFont typeface="Courier New" panose="02070309020205020404" pitchFamily="49" charset="0"/>
              <a:buChar char="o"/>
            </a:pPr>
            <a:r>
              <a:rPr lang="en-GB" sz="2400" i="1" err="1">
                <a:effectLst/>
                <a:latin typeface="Aptos" panose="020B0004020202020204" pitchFamily="34" charset="0"/>
                <a:ea typeface="Times New Roman" panose="02020603050405020304" pitchFamily="18" charset="0"/>
                <a:cs typeface="Times New Roman" panose="02020603050405020304" pitchFamily="18" charset="0"/>
              </a:rPr>
              <a:t>LoS</a:t>
            </a:r>
            <a:r>
              <a:rPr lang="en-GB" sz="2400" i="1">
                <a:effectLst/>
                <a:latin typeface="Aptos" panose="020B0004020202020204" pitchFamily="34" charset="0"/>
                <a:ea typeface="Times New Roman" panose="02020603050405020304" pitchFamily="18" charset="0"/>
                <a:cs typeface="Times New Roman" panose="02020603050405020304" pitchFamily="18" charset="0"/>
              </a:rPr>
              <a:t> in acute (from neighbourhood)</a:t>
            </a:r>
          </a:p>
          <a:p>
            <a:pPr marL="943006" lvl="1" indent="-342900">
              <a:lnSpc>
                <a:spcPct val="116000"/>
              </a:lnSpc>
              <a:buFont typeface="Courier New" panose="02070309020205020404" pitchFamily="49" charset="0"/>
              <a:buChar char="o"/>
            </a:pPr>
            <a:r>
              <a:rPr lang="en-GB" sz="2400" i="1" err="1">
                <a:effectLst/>
                <a:latin typeface="Aptos" panose="020B0004020202020204" pitchFamily="34" charset="0"/>
                <a:ea typeface="Times New Roman" panose="02020603050405020304" pitchFamily="18" charset="0"/>
                <a:cs typeface="Times New Roman" panose="02020603050405020304" pitchFamily="18" charset="0"/>
              </a:rPr>
              <a:t>LoS</a:t>
            </a:r>
            <a:r>
              <a:rPr lang="en-GB" sz="2400" i="1">
                <a:effectLst/>
                <a:latin typeface="Aptos" panose="020B0004020202020204" pitchFamily="34" charset="0"/>
                <a:ea typeface="Times New Roman" panose="02020603050405020304" pitchFamily="18" charset="0"/>
                <a:cs typeface="Times New Roman" panose="02020603050405020304" pitchFamily="18" charset="0"/>
              </a:rPr>
              <a:t> in discharge pathway (from neighbourhood)</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Number of conversions to long-term care (from neighbourhoods)</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Frequency of MDT meetings</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Reduction in duplication of services</a:t>
            </a:r>
          </a:p>
          <a:p>
            <a:pPr marL="943006" lvl="1" indent="-342900">
              <a:lnSpc>
                <a:spcPct val="116000"/>
              </a:lnSpc>
              <a:buFont typeface="Courier New" panose="02070309020205020404" pitchFamily="49" charset="0"/>
              <a:buChar char="o"/>
            </a:pPr>
            <a:r>
              <a:rPr lang="en-GB" sz="2400" i="1">
                <a:effectLst/>
                <a:latin typeface="Aptos" panose="020B0004020202020204" pitchFamily="34" charset="0"/>
                <a:ea typeface="Times New Roman" panose="02020603050405020304" pitchFamily="18" charset="0"/>
                <a:cs typeface="Times New Roman" panose="02020603050405020304" pitchFamily="18" charset="0"/>
              </a:rPr>
              <a:t>Falls reduction rate</a:t>
            </a:r>
          </a:p>
          <a:p>
            <a:pPr marL="342900" lvl="0" indent="-342900">
              <a:lnSpc>
                <a:spcPct val="116000"/>
              </a:lnSpc>
              <a:buFont typeface="Wingdings" panose="05000000000000000000" pitchFamily="2" charset="2"/>
              <a:buChar char=""/>
            </a:pPr>
            <a:endParaRPr lang="en-GB" i="1"/>
          </a:p>
        </p:txBody>
      </p:sp>
    </p:spTree>
    <p:extLst>
      <p:ext uri="{BB962C8B-B14F-4D97-AF65-F5344CB8AC3E}">
        <p14:creationId xmlns:p14="http://schemas.microsoft.com/office/powerpoint/2010/main" val="17955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26FC7-130F-3C0F-E884-C1BB6A9A1744}"/>
              </a:ext>
            </a:extLst>
          </p:cNvPr>
          <p:cNvSpPr>
            <a:spLocks noGrp="1"/>
          </p:cNvSpPr>
          <p:nvPr>
            <p:ph type="title"/>
          </p:nvPr>
        </p:nvSpPr>
        <p:spPr>
          <a:xfrm>
            <a:off x="914400" y="110621"/>
            <a:ext cx="16459200" cy="987128"/>
          </a:xfrm>
        </p:spPr>
        <p:txBody>
          <a:bodyPr>
            <a:normAutofit fontScale="90000"/>
          </a:bodyPr>
          <a:lstStyle/>
          <a:p>
            <a:r>
              <a:rPr lang="en-GB"/>
              <a:t>Roadmap 3: Use neighbourhoods to develop and enhance community urgent care offer</a:t>
            </a:r>
          </a:p>
        </p:txBody>
      </p:sp>
      <p:sp>
        <p:nvSpPr>
          <p:cNvPr id="4" name="Content Placeholder 3">
            <a:extLst>
              <a:ext uri="{FF2B5EF4-FFF2-40B4-BE49-F238E27FC236}">
                <a16:creationId xmlns:a16="http://schemas.microsoft.com/office/drawing/2014/main" id="{22BE38D2-6D57-BFD3-1289-BC40FAFE4610}"/>
              </a:ext>
            </a:extLst>
          </p:cNvPr>
          <p:cNvSpPr>
            <a:spLocks noGrp="1"/>
          </p:cNvSpPr>
          <p:nvPr>
            <p:ph idx="1"/>
          </p:nvPr>
        </p:nvSpPr>
        <p:spPr/>
        <p:txBody>
          <a:bodyPr/>
          <a:lstStyle/>
          <a:p>
            <a:pPr marL="342900" lvl="0" indent="-342900" algn="just">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Same Day Primary Care (SDPC), community and frailty virtual wards, and UCR (plus any other relevant teams providing urgent care functions in the community) to be reviewed and if necessary, reconfigured to best link with INTs.</a:t>
            </a:r>
          </a:p>
          <a:p>
            <a:pPr marL="342900" lvl="0" indent="-342900" algn="just">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Ensure roles, skills and competence exist in the teams to enable the safe management of acute conditions in the community, leaving only an agreed list of conditions that must be managed by the acute (such as sepsis, CVE, MI and trauma).</a:t>
            </a:r>
          </a:p>
          <a:p>
            <a:pPr marL="342900" lvl="0" indent="-342900" algn="just">
              <a:lnSpc>
                <a:spcPct val="116000"/>
              </a:lnSpc>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Establish necessary governance and processes to create a risk share between primary and community care. </a:t>
            </a:r>
          </a:p>
          <a:p>
            <a:pPr marL="342900" lvl="0" indent="-342900" algn="just">
              <a:lnSpc>
                <a:spcPct val="116000"/>
              </a:lnSpc>
              <a:spcAft>
                <a:spcPts val="800"/>
              </a:spcAft>
              <a:buFont typeface="Wingdings" panose="05000000000000000000" pitchFamily="2" charset="2"/>
              <a:buChar char=""/>
            </a:pPr>
            <a:r>
              <a:rPr lang="en-GB" sz="2800">
                <a:effectLst/>
                <a:latin typeface="Aptos" panose="020B0004020202020204" pitchFamily="34" charset="0"/>
                <a:ea typeface="Times New Roman" panose="02020603050405020304" pitchFamily="18" charset="0"/>
                <a:cs typeface="Times New Roman" panose="02020603050405020304" pitchFamily="18" charset="0"/>
              </a:rPr>
              <a:t>Review clinical validation model for 111 to ensure best use of community urgent care offer, including connecting hub and spoke models of care coordination to the INTs. </a:t>
            </a:r>
          </a:p>
          <a:p>
            <a:endParaRPr lang="en-GB" sz="2800"/>
          </a:p>
        </p:txBody>
      </p:sp>
    </p:spTree>
    <p:extLst>
      <p:ext uri="{BB962C8B-B14F-4D97-AF65-F5344CB8AC3E}">
        <p14:creationId xmlns:p14="http://schemas.microsoft.com/office/powerpoint/2010/main" val="1293638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
</p:tagLst>
</file>

<file path=ppt/theme/theme1.xml><?xml version="1.0" encoding="utf-8"?>
<a:theme xmlns:a="http://schemas.openxmlformats.org/drawingml/2006/main" name="Blank">
  <a:themeElements>
    <a:clrScheme name="NHS Devon CCG">
      <a:dk1>
        <a:sysClr val="windowText" lastClr="000000"/>
      </a:dk1>
      <a:lt1>
        <a:sysClr val="window" lastClr="FFFFFF"/>
      </a:lt1>
      <a:dk2>
        <a:srgbClr val="003087"/>
      </a:dk2>
      <a:lt2>
        <a:srgbClr val="425563"/>
      </a:lt2>
      <a:accent1>
        <a:srgbClr val="005EB8"/>
      </a:accent1>
      <a:accent2>
        <a:srgbClr val="003087"/>
      </a:accent2>
      <a:accent3>
        <a:srgbClr val="009639"/>
      </a:accent3>
      <a:accent4>
        <a:srgbClr val="41B6E6"/>
      </a:accent4>
      <a:accent5>
        <a:srgbClr val="AE2573"/>
      </a:accent5>
      <a:accent6>
        <a:srgbClr val="ED8B00"/>
      </a:accent6>
      <a:hlink>
        <a:srgbClr val="003087"/>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NHS Devon CCG">
      <a:dk1>
        <a:sysClr val="windowText" lastClr="000000"/>
      </a:dk1>
      <a:lt1>
        <a:sysClr val="window" lastClr="FFFFFF"/>
      </a:lt1>
      <a:dk2>
        <a:srgbClr val="003087"/>
      </a:dk2>
      <a:lt2>
        <a:srgbClr val="425563"/>
      </a:lt2>
      <a:accent1>
        <a:srgbClr val="005EB8"/>
      </a:accent1>
      <a:accent2>
        <a:srgbClr val="003087"/>
      </a:accent2>
      <a:accent3>
        <a:srgbClr val="009639"/>
      </a:accent3>
      <a:accent4>
        <a:srgbClr val="41B6E6"/>
      </a:accent4>
      <a:accent5>
        <a:srgbClr val="AE2573"/>
      </a:accent5>
      <a:accent6>
        <a:srgbClr val="ED8B00"/>
      </a:accent6>
      <a:hlink>
        <a:srgbClr val="003087"/>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D346456989634B82D665A890958FAA" ma:contentTypeVersion="4" ma:contentTypeDescription="Create a new document." ma:contentTypeScope="" ma:versionID="325571e658a6fd2364fedbf7f597fd99">
  <xsd:schema xmlns:xsd="http://www.w3.org/2001/XMLSchema" xmlns:xs="http://www.w3.org/2001/XMLSchema" xmlns:p="http://schemas.microsoft.com/office/2006/metadata/properties" xmlns:ns2="bc205a54-0632-43e7-86e4-180d09872838" targetNamespace="http://schemas.microsoft.com/office/2006/metadata/properties" ma:root="true" ma:fieldsID="75c41306807c405fec7a595714042a96" ns2:_="">
    <xsd:import namespace="bc205a54-0632-43e7-86e4-180d098728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05a54-0632-43e7-86e4-180d09872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19C28A-3501-4925-AD8C-982EA74A5F82}">
  <ds:schemaRefs>
    <ds:schemaRef ds:uri="bc205a54-0632-43e7-86e4-180d098728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A50964-3136-4A31-8F06-25F0D80DF211}">
  <ds:schemaRefs>
    <ds:schemaRef ds:uri="http://schemas.microsoft.com/sharepoint/v3/contenttype/forms"/>
  </ds:schemaRefs>
</ds:datastoreItem>
</file>

<file path=customXml/itemProps3.xml><?xml version="1.0" encoding="utf-8"?>
<ds:datastoreItem xmlns:ds="http://schemas.openxmlformats.org/officeDocument/2006/customXml" ds:itemID="{A6CEF53B-D26B-4025-84C2-B7E6FC4B0E36}">
  <ds:schemaRefs>
    <ds:schemaRef ds:uri="bc205a54-0632-43e7-86e4-180d098728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13</Slides>
  <Notes>11</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vt:lpstr>
      <vt:lpstr>1_Blank</vt:lpstr>
      <vt:lpstr>Roadmap for Devon’s Neighbourhood Health Services</vt:lpstr>
      <vt:lpstr>NHSE Neighbourhood Guidelines for 2025/2026 NHS England Neighbourhood Health Guidelines 2025-26 outline a new framework for community-centred care</vt:lpstr>
      <vt:lpstr>PowerPoint Presentation</vt:lpstr>
      <vt:lpstr>Roadmap for Devon’s Neighbourhood Health Services</vt:lpstr>
      <vt:lpstr>Roadmap 1: Prominence in NHS Devon’s strategy and priorities</vt:lpstr>
      <vt:lpstr>Roadmap 2: Use Integrated Neighbourhood Teams (INTs) as the key function for developing and delivering neighbourhood health</vt:lpstr>
      <vt:lpstr>Roadmap 2: Use Integrated Neighbourhood Teams (INTs) as the key function for developing and delivering neighbourhood health</vt:lpstr>
      <vt:lpstr>Roadmap 2: INT KPIs</vt:lpstr>
      <vt:lpstr>Roadmap 3: Use neighbourhoods to develop and enhance community urgent care offer</vt:lpstr>
      <vt:lpstr>PowerPoint Presentation</vt:lpstr>
      <vt:lpstr>PowerPoint Presentation</vt:lpstr>
      <vt:lpstr>Roadmap for Devon’s Neighbourhood Health Services Summary</vt:lpstr>
      <vt:lpstr>Questions for LCPs to consider in designing their neighbourhoods</vt:lpstr>
    </vt:vector>
  </TitlesOfParts>
  <Company>Aotea Graphics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revision>5</cp:revision>
  <cp:lastPrinted>2019-07-02T15:42:35Z</cp:lastPrinted>
  <dcterms:created xsi:type="dcterms:W3CDTF">2016-06-06T21:15:31Z</dcterms:created>
  <dcterms:modified xsi:type="dcterms:W3CDTF">2025-05-22T09:54:15Z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0x010100E4D346456989634B82D665A890958FAA</vt:lpwstr>
  </property>
</Properties>
</file>